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7" r:id="rId4"/>
    <p:sldId id="259" r:id="rId5"/>
    <p:sldId id="260" r:id="rId6"/>
    <p:sldId id="272" r:id="rId7"/>
    <p:sldId id="269" r:id="rId8"/>
    <p:sldId id="270" r:id="rId9"/>
    <p:sldId id="27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2722"/>
    <a:srgbClr val="CC0000"/>
    <a:srgbClr val="00FF00"/>
    <a:srgbClr val="003300"/>
    <a:srgbClr val="FF00FF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5939C-0A15-4AB5-95E6-51F7A85075AE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50F9C-47A4-4933-AA7B-3DE07010D1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CEAA-4A57-4F3B-9515-5445773ABF64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0569-42C8-4333-BA5C-B0F823C79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CEAA-4A57-4F3B-9515-5445773ABF64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0569-42C8-4333-BA5C-B0F823C79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CEAA-4A57-4F3B-9515-5445773ABF64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0569-42C8-4333-BA5C-B0F823C79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CEAA-4A57-4F3B-9515-5445773ABF64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0569-42C8-4333-BA5C-B0F823C79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CEAA-4A57-4F3B-9515-5445773ABF64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0569-42C8-4333-BA5C-B0F823C79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CEAA-4A57-4F3B-9515-5445773ABF64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0569-42C8-4333-BA5C-B0F823C79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CEAA-4A57-4F3B-9515-5445773ABF64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0569-42C8-4333-BA5C-B0F823C79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CEAA-4A57-4F3B-9515-5445773ABF64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0569-42C8-4333-BA5C-B0F823C79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CEAA-4A57-4F3B-9515-5445773ABF64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0569-42C8-4333-BA5C-B0F823C79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CEAA-4A57-4F3B-9515-5445773ABF64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0569-42C8-4333-BA5C-B0F823C79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CEAA-4A57-4F3B-9515-5445773ABF64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0569-42C8-4333-BA5C-B0F823C79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FCEAA-4A57-4F3B-9515-5445773ABF64}" type="datetimeFigureOut">
              <a:rPr lang="ru-RU" smtClean="0"/>
              <a:pPr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80569-42C8-4333-BA5C-B0F823C79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:\СЛАЙДИ\Копия fon_lista_i_ptic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4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4214770"/>
            <a:ext cx="2928958" cy="2643230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1026" name="Picture 2" descr="D:\С диска Д\Мои документы\Матяш\Методична робота з трудового навчання\2014-2015\Творча група\1\програма 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28926" y="3936668"/>
            <a:ext cx="1398686" cy="2921332"/>
          </a:xfrm>
          <a:prstGeom prst="rect">
            <a:avLst/>
          </a:prstGeom>
          <a:noFill/>
        </p:spPr>
      </p:pic>
      <p:pic>
        <p:nvPicPr>
          <p:cNvPr id="4" name="Рисунок 3" descr="D:\Мои документы\ЛАДИ\РАМКИ\ark s ramkoj\1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285852" y="142852"/>
            <a:ext cx="757242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n w="28575">
                  <a:solidFill>
                    <a:srgbClr val="0033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ФОТО-ЗВІТ</a:t>
            </a:r>
            <a:br>
              <a:rPr lang="uk-UA" sz="3200" b="1" dirty="0" smtClean="0">
                <a:ln w="28575">
                  <a:solidFill>
                    <a:srgbClr val="0033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</a:br>
            <a:r>
              <a:rPr lang="uk-UA" sz="3200" b="1" dirty="0" smtClean="0">
                <a:ln w="28575">
                  <a:solidFill>
                    <a:srgbClr val="0033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ЗАСІДАННЯ ТВОРЧОЇ ГРУПИ ВЧИТЕЛІВ</a:t>
            </a:r>
            <a:br>
              <a:rPr lang="uk-UA" sz="3200" b="1" dirty="0" smtClean="0">
                <a:ln w="28575">
                  <a:solidFill>
                    <a:srgbClr val="0033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</a:br>
            <a:r>
              <a:rPr lang="uk-UA" sz="3200" b="1" dirty="0" smtClean="0">
                <a:ln w="28575">
                  <a:solidFill>
                    <a:srgbClr val="0033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ТРУДОВОГО НАВЧАННЯ</a:t>
            </a:r>
          </a:p>
          <a:p>
            <a:pPr algn="ctr"/>
            <a:endParaRPr lang="uk-UA" sz="2000" b="1" dirty="0" smtClean="0">
              <a:ln w="28575">
                <a:solidFill>
                  <a:srgbClr val="0033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uk-UA" sz="3200" b="1" dirty="0" smtClean="0">
                <a:ln w="28575">
                  <a:solidFill>
                    <a:srgbClr val="0033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Тема: “АНГЕЛИК-МОТАНКА. ВИГОТОВЛЕННЯ ОБЕРЕГУ “АНГЕЛ-ОХОРОНЕЦЬ”</a:t>
            </a:r>
            <a:endParaRPr lang="ru-RU" sz="3200" dirty="0">
              <a:ln w="28575">
                <a:solidFill>
                  <a:srgbClr val="0033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D:\СЛАЙДИ\Копия fon_lista_i_ptic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28794" y="642918"/>
            <a:ext cx="70009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7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FF"/>
                </a:solidFill>
                <a:latin typeface="Arial Black" pitchFamily="34" charset="0"/>
              </a:rPr>
              <a:t>ДЯКУЮ</a:t>
            </a:r>
          </a:p>
          <a:p>
            <a:pPr algn="ctr"/>
            <a:r>
              <a:rPr lang="uk-UA" sz="7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FF"/>
                </a:solidFill>
                <a:latin typeface="Arial Black" pitchFamily="34" charset="0"/>
              </a:rPr>
              <a:t>ЗА</a:t>
            </a:r>
          </a:p>
          <a:p>
            <a:pPr algn="ctr"/>
            <a:r>
              <a:rPr lang="uk-UA" sz="7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FF"/>
                </a:solidFill>
                <a:latin typeface="Arial Black" pitchFamily="34" charset="0"/>
              </a:rPr>
              <a:t> УВАГУ!</a:t>
            </a:r>
            <a:endParaRPr lang="ru-RU" sz="7200" b="1" dirty="0">
              <a:ln>
                <a:solidFill>
                  <a:sysClr val="windowText" lastClr="000000"/>
                </a:solidFill>
              </a:ln>
              <a:solidFill>
                <a:srgbClr val="FF00FF"/>
              </a:solidFill>
              <a:latin typeface="Arial Black" pitchFamily="34" charset="0"/>
            </a:endParaRPr>
          </a:p>
        </p:txBody>
      </p:sp>
      <p:pic>
        <p:nvPicPr>
          <p:cNvPr id="10" name="Рисунок 9" descr="D:\Мои документы\ЛАДИ\РАМКИ\ark s ramkoj\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357818" y="5072074"/>
            <a:ext cx="37861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i="1" dirty="0" smtClean="0">
                <a:ln>
                  <a:solidFill>
                    <a:srgbClr val="0000FF"/>
                  </a:solidFill>
                </a:ln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ПІДГОТУВАЛА : </a:t>
            </a:r>
            <a:br>
              <a:rPr lang="uk-UA" sz="1600" b="1" i="1" dirty="0" smtClean="0">
                <a:ln>
                  <a:solidFill>
                    <a:srgbClr val="0000FF"/>
                  </a:solidFill>
                </a:ln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i="1" dirty="0" smtClean="0">
                <a:ln>
                  <a:solidFill>
                    <a:srgbClr val="0000FF"/>
                  </a:solidFill>
                </a:ln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ЗАЙЦЕВА Н.М., </a:t>
            </a:r>
            <a:br>
              <a:rPr lang="uk-UA" sz="1600" b="1" i="1" dirty="0" smtClean="0">
                <a:ln>
                  <a:solidFill>
                    <a:srgbClr val="0000FF"/>
                  </a:solidFill>
                </a:ln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i="1" dirty="0" smtClean="0">
                <a:ln>
                  <a:solidFill>
                    <a:srgbClr val="0000FF"/>
                  </a:solidFill>
                </a:ln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ВЧИТЕЛЬ ТРУДОВОГО НАВЧАННЯ </a:t>
            </a:r>
            <a:br>
              <a:rPr lang="uk-UA" sz="1600" b="1" i="1" dirty="0" smtClean="0">
                <a:ln>
                  <a:solidFill>
                    <a:srgbClr val="0000FF"/>
                  </a:solidFill>
                </a:ln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i="1" dirty="0" smtClean="0">
                <a:ln>
                  <a:solidFill>
                    <a:srgbClr val="0000FF"/>
                  </a:solidFill>
                </a:ln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ЩАСЛИВСЬКОЇ ЗШ І-ІІ СТУПЕНІВ,</a:t>
            </a:r>
            <a:r>
              <a:rPr lang="en-US" sz="1600" b="1" i="1" dirty="0" smtClean="0">
                <a:ln>
                  <a:solidFill>
                    <a:srgbClr val="0000FF"/>
                  </a:solidFill>
                </a:ln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i="1" dirty="0" smtClean="0">
                <a:ln>
                  <a:solidFill>
                    <a:srgbClr val="0000FF"/>
                  </a:solidFill>
                </a:ln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i="1" dirty="0" smtClean="0">
                <a:ln>
                  <a:solidFill>
                    <a:srgbClr val="0000FF"/>
                  </a:solidFill>
                </a:ln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КЕРІВНИК ТВОРЧОЇ ГРУПИ</a:t>
            </a:r>
            <a:endParaRPr lang="ru-RU" sz="1600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s58.radikal.ru/i162/1302/96/6e2eaaaef7e4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14414" y="3812389"/>
            <a:ext cx="4572032" cy="3045611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:\СЛАЙДИ\Копия fon_lista_i_ptic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:\Мои документы\ЛАДИ\РАМКИ\ark s ramkoj\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D:\С диска Д\Мои документы\Матяш\Методична робота з трудового навчання\2014-2015\Творча група\1\програма 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57356" y="785794"/>
            <a:ext cx="7102141" cy="507209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:\СЛАЙДИ\Копия fon_lista_i_ptic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:\Мои документы\ЛАДИ\РАМКИ\ark s ramkoj\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Мои документы\ТИЖДЕНЬ МИСТЕЦТВА\SAM_2463.JPG"/>
          <p:cNvPicPr/>
          <p:nvPr/>
        </p:nvPicPr>
        <p:blipFill>
          <a:blip r:embed="rId4" cstate="email">
            <a:lum contrast="40000"/>
          </a:blip>
          <a:srcRect/>
          <a:stretch>
            <a:fillRect/>
          </a:stretch>
        </p:blipFill>
        <p:spPr bwMode="auto">
          <a:xfrm>
            <a:off x="642910" y="142852"/>
            <a:ext cx="4000528" cy="371477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292100" dist="139700" dir="2700000" algn="tl" rotWithShape="0">
              <a:schemeClr val="accent6">
                <a:lumMod val="75000"/>
                <a:alpha val="65000"/>
              </a:schemeClr>
            </a:outerShdw>
          </a:effectLst>
        </p:spPr>
      </p:pic>
      <p:pic>
        <p:nvPicPr>
          <p:cNvPr id="2" name="Рисунок 1" descr="C:\Documents and Settings\Admin\Рабочий стол\РМО ТН АНГЕЛ\SAM_5361.JPG"/>
          <p:cNvPicPr/>
          <p:nvPr/>
        </p:nvPicPr>
        <p:blipFill>
          <a:blip r:embed="rId5" cstate="email">
            <a:lum contrast="40000"/>
          </a:blip>
          <a:srcRect/>
          <a:stretch>
            <a:fillRect/>
          </a:stretch>
        </p:blipFill>
        <p:spPr bwMode="auto">
          <a:xfrm>
            <a:off x="4714876" y="3000372"/>
            <a:ext cx="4286280" cy="36433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286380" y="714356"/>
            <a:ext cx="357190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  <a:tab pos="33324800" algn="l"/>
              </a:tabLs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uk-UA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  <a:tab pos="33324800" algn="l"/>
              </a:tabLst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71604" y="5673060"/>
            <a:ext cx="2928958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  <a:tab pos="33324800" algn="l"/>
              </a:tabLs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uk-UA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  <a:tab pos="33324800" algn="l"/>
              </a:tabLst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               Зайцева Н.М., </a:t>
            </a: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  <a:tab pos="33324800" algn="l"/>
              </a:tabLs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вчитель трудового навчання </a:t>
            </a:r>
            <a:endParaRPr kumimoji="0" lang="uk-UA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  <a:tab pos="33324800" algn="l"/>
              </a:tabLst>
            </a:pP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Щасливської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ЗШ І-ІІ ст.</a:t>
            </a:r>
            <a:endParaRPr kumimoji="0" lang="uk-UA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  <a:tab pos="33324800" algn="l"/>
              </a:tabLst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214290"/>
            <a:ext cx="40005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Ангел-охоронець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-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згідно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християнськими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уявленнями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існуючий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майже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у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кожної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людини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індивідуальний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невидимий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охоронець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захищає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uk-UA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її 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від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найрізноманітніших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бід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потрясінь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000" b="1" dirty="0">
              <a:ln>
                <a:solidFill>
                  <a:srgbClr val="002060"/>
                </a:solidFill>
              </a:ln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3929066"/>
            <a:ext cx="35004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Іноді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складних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хитросплетіннях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життя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у нас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з'являється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відчуття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що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хтось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щось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зберігає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нас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оберігає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радить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допомагає</a:t>
            </a:r>
            <a:r>
              <a:rPr lang="ru-RU" sz="2000" b="1" dirty="0" smtClean="0">
                <a:ln>
                  <a:solidFill>
                    <a:srgbClr val="002060"/>
                  </a:solidFill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000" b="1" dirty="0">
              <a:ln>
                <a:solidFill>
                  <a:srgbClr val="002060"/>
                </a:solidFill>
              </a:ln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D:\СЛАЙДИ\Копия fon_lista_i_ptic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РМО ТН АНГЕЛ\SAM_5362.JPG"/>
          <p:cNvPicPr/>
          <p:nvPr/>
        </p:nvPicPr>
        <p:blipFill>
          <a:blip r:embed="rId3" cstate="email">
            <a:lum contrast="40000"/>
          </a:blip>
          <a:srcRect/>
          <a:stretch>
            <a:fillRect/>
          </a:stretch>
        </p:blipFill>
        <p:spPr bwMode="auto">
          <a:xfrm>
            <a:off x="2428860" y="285728"/>
            <a:ext cx="5929354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7" name="Рисунок 6" descr="D:\Мои документы\ЛАДИ\РАМКИ\ark s ramkoj\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071670" y="5000636"/>
            <a:ext cx="65722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створення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ляльки-мотанки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наші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пращури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використовували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підручний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матеріал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то ж н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треба </a:t>
            </a:r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відразу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бігти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до магазину </a:t>
            </a:r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і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тратити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гроші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на покупку </a:t>
            </a:r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нової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матерії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бо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не головне у </a:t>
            </a:r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створенні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ляльки- </a:t>
            </a:r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мотанки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СЛАЙДИ\Копия fon_lista_i_ptic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3999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Admin\Рабочий стол\РМО ТН АНГЕЛ\SAM_5364.JPG"/>
          <p:cNvPicPr/>
          <p:nvPr/>
        </p:nvPicPr>
        <p:blipFill>
          <a:blip r:embed="rId3" cstate="email">
            <a:lum contrast="30000"/>
          </a:blip>
          <a:srcRect/>
          <a:stretch>
            <a:fillRect/>
          </a:stretch>
        </p:blipFill>
        <p:spPr bwMode="auto">
          <a:xfrm>
            <a:off x="2143108" y="428604"/>
            <a:ext cx="664373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" name="Рисунок 4" descr="D:\Мои документы\ЛАДИ\РАМКИ\ark s ramkoj\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071670" y="5643578"/>
            <a:ext cx="6715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Найголовніше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те, </a:t>
            </a:r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щоб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процес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виготовлення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приносив </a:t>
            </a:r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задоволення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:\СЛАЙДИ\Копия fon_lista_i_ptic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:\Мои документы\ЛАДИ\РАМКИ\ark s ramkoj\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РМО ТН АНГЕЛ\SAM_5366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628" y="214290"/>
            <a:ext cx="400052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EB2722">
                <a:alpha val="45882"/>
              </a:srgbClr>
            </a:glow>
          </a:effectLst>
        </p:spPr>
      </p:pic>
      <p:sp>
        <p:nvSpPr>
          <p:cNvPr id="6" name="Прямоугольник 5"/>
          <p:cNvSpPr/>
          <p:nvPr/>
        </p:nvSpPr>
        <p:spPr>
          <a:xfrm>
            <a:off x="5929322" y="4214818"/>
            <a:ext cx="300039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Можна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молитву, 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можна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просто "на здоров</a:t>
            </a:r>
            <a:r>
              <a:rPr lang="en-US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’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я", на "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добробут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" 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і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тп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714356"/>
            <a:ext cx="285752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Щоб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лялечка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була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ще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й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оберегом, на 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кожен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зав’язаний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вузлик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наговорюємо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побажання</a:t>
            </a:r>
            <a:r>
              <a:rPr lang="ru-RU" sz="2000" b="1" dirty="0" smtClean="0">
                <a:solidFill>
                  <a:srgbClr val="EB27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2000" b="1" dirty="0" smtClean="0">
              <a:solidFill>
                <a:srgbClr val="EB27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" name="Рисунок 1" descr="C:\Documents and Settings\Admin\Рабочий стол\РМО ТН АНГЕЛ\SAM_5365.JPG"/>
          <p:cNvPicPr/>
          <p:nvPr/>
        </p:nvPicPr>
        <p:blipFill>
          <a:blip r:embed="rId5" cstate="email">
            <a:lum contrast="40000"/>
          </a:blip>
          <a:srcRect/>
          <a:stretch>
            <a:fillRect/>
          </a:stretch>
        </p:blipFill>
        <p:spPr bwMode="auto">
          <a:xfrm>
            <a:off x="1714480" y="3071810"/>
            <a:ext cx="400052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:\СЛАЙДИ\Копия fon_lista_i_ptic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:\Мои документы\ЛАДИ\РАМКИ\ark s ramkoj\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Admin\Рабочий стол\РМО ТН АНГЕЛ\SAM_5368.JPG"/>
          <p:cNvPicPr/>
          <p:nvPr/>
        </p:nvPicPr>
        <p:blipFill>
          <a:blip r:embed="rId4" cstate="email">
            <a:lum contrast="40000"/>
          </a:blip>
          <a:srcRect/>
          <a:stretch>
            <a:fillRect/>
          </a:stretch>
        </p:blipFill>
        <p:spPr bwMode="auto">
          <a:xfrm>
            <a:off x="4929190" y="214290"/>
            <a:ext cx="400052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2" name="Рисунок 1" descr="C:\Documents and Settings\Admin\Рабочий стол\РМО ТН АНГЕЛ\SAM_5367.JPG"/>
          <p:cNvPicPr/>
          <p:nvPr/>
        </p:nvPicPr>
        <p:blipFill>
          <a:blip r:embed="rId5" cstate="email">
            <a:lum contrast="40000"/>
          </a:blip>
          <a:srcRect/>
          <a:stretch>
            <a:fillRect/>
          </a:stretch>
        </p:blipFill>
        <p:spPr bwMode="auto">
          <a:xfrm>
            <a:off x="1714480" y="3071810"/>
            <a:ext cx="400052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85918" y="214290"/>
            <a:ext cx="3000396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8971200" algn="l"/>
                <a:tab pos="0" algn="l"/>
                <a:tab pos="209550" algn="l"/>
              </a:tabLst>
            </a:pPr>
            <a:r>
              <a:rPr kumimoji="0" lang="uk-UA" sz="20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Лялька-мотанка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Ангел є оберегом, який підвішують або ставлять на покуті в будинку. Її властивості - охороняти людину і будинок від лихого ока і всякого "не потрібного" впливу.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8971200" algn="l"/>
                <a:tab pos="0" algn="l"/>
                <a:tab pos="209550" algn="l"/>
              </a:tabLst>
            </a:pP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000760" y="3929066"/>
            <a:ext cx="292895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того, що б не пом'ялися крильця, ляльку прикріплювали на паличку. У такому вигляді її зручно поставити в будь-якому куточку будинку, як Охоронця. 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:\СЛАЙДИ\Копия fon_lista_i_ptic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 descr="C:\Documents and Settings\Admin\Рабочий стол\РМО ТН АНГЕЛ\SAM_5369.JPG"/>
          <p:cNvPicPr/>
          <p:nvPr/>
        </p:nvPicPr>
        <p:blipFill>
          <a:blip r:embed="rId3" cstate="email">
            <a:lum contrast="40000"/>
          </a:blip>
          <a:srcRect/>
          <a:stretch>
            <a:fillRect/>
          </a:stretch>
        </p:blipFill>
        <p:spPr bwMode="auto">
          <a:xfrm>
            <a:off x="1928794" y="357166"/>
            <a:ext cx="686852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4" name="Рисунок 3" descr="D:\Мои документы\ЛАДИ\РАМКИ\ark s ramkoj\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85918" y="5643578"/>
            <a:ext cx="70723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Результат перевершив усі сподівання: робота виявилася цікавою, захоплюючою, а фігурки Ангела-охоронця – естетично привабливими і </a:t>
            </a:r>
            <a:r>
              <a:rPr lang="uk-UA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симпатичними 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:\СЛАЙДИ\Копия fon_lista_i_ptic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 descr="C:\Documents and Settings\Admin\Рабочий стол\РМО ТН АНГЕЛ\SAM_5374.JPG"/>
          <p:cNvPicPr/>
          <p:nvPr/>
        </p:nvPicPr>
        <p:blipFill>
          <a:blip r:embed="rId3" cstate="email">
            <a:lum contrast="40000"/>
          </a:blip>
          <a:srcRect/>
          <a:stretch>
            <a:fillRect/>
          </a:stretch>
        </p:blipFill>
        <p:spPr bwMode="auto">
          <a:xfrm>
            <a:off x="2000232" y="571480"/>
            <a:ext cx="635798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4" name="Рисунок 3" descr="D:\Мои документы\ЛАДИ\РАМКИ\ark s ramkoj\1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1714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428860" y="5214950"/>
            <a:ext cx="564360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Отримали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грандіозну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релаксацію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від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слухання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споглядання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і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цікавої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роботи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!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178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Лариса</cp:lastModifiedBy>
  <cp:revision>39</cp:revision>
  <dcterms:created xsi:type="dcterms:W3CDTF">2002-12-31T23:54:26Z</dcterms:created>
  <dcterms:modified xsi:type="dcterms:W3CDTF">2015-04-10T07:27:36Z</dcterms:modified>
</cp:coreProperties>
</file>