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79" r:id="rId4"/>
    <p:sldId id="283" r:id="rId5"/>
    <p:sldId id="280" r:id="rId6"/>
    <p:sldId id="284" r:id="rId7"/>
    <p:sldId id="286" r:id="rId8"/>
    <p:sldId id="285" r:id="rId9"/>
    <p:sldId id="288" r:id="rId10"/>
    <p:sldId id="289" r:id="rId11"/>
    <p:sldId id="290" r:id="rId12"/>
    <p:sldId id="258" r:id="rId13"/>
    <p:sldId id="260" r:id="rId14"/>
    <p:sldId id="287" r:id="rId15"/>
    <p:sldId id="28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FF"/>
    <a:srgbClr val="990000"/>
    <a:srgbClr val="003300"/>
    <a:srgbClr val="1AAA06"/>
    <a:srgbClr val="860473"/>
    <a:srgbClr val="FA182E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FA80-C514-44E7-9E8D-2711D18B5B8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B8E6-5D32-4BA6-A400-4F87AC309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621ada901cb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783" cy="700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500042"/>
            <a:ext cx="86439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ln w="28575">
                  <a:solidFill>
                    <a:srgbClr val="0000FF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ФОТО – ЗВІТ</a:t>
            </a:r>
          </a:p>
          <a:p>
            <a:pPr algn="ctr"/>
            <a:endParaRPr lang="uk-UA" sz="4400" b="1" dirty="0" smtClean="0">
              <a:ln w="28575">
                <a:solidFill>
                  <a:srgbClr val="0000FF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4400" b="1" dirty="0" smtClean="0">
                <a:ln w="28575">
                  <a:solidFill>
                    <a:srgbClr val="0000FF"/>
                  </a:solidFill>
                </a:ln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ЗАСІДАННЯ ТВОРЧОЇ ГРУПИ ВЧИТЕЛІВ </a:t>
            </a:r>
          </a:p>
          <a:p>
            <a:pPr algn="ctr"/>
            <a:r>
              <a:rPr lang="uk-UA" sz="4400" b="1" dirty="0" smtClean="0">
                <a:ln w="28575">
                  <a:solidFill>
                    <a:srgbClr val="0000FF"/>
                  </a:solidFill>
                </a:ln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ТРУДОВОГО НАВЧАННЯ</a:t>
            </a:r>
            <a:endParaRPr lang="uk-UA" sz="4400" b="1" dirty="0" smtClean="0">
              <a:ln w="28575">
                <a:solidFill>
                  <a:srgbClr val="7030A0"/>
                </a:solidFill>
              </a:ln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k-UA" sz="3600" b="1" dirty="0" smtClean="0">
              <a:ln w="28575">
                <a:solidFill>
                  <a:srgbClr val="0000FF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3200" b="1" dirty="0" smtClean="0">
                <a:ln w="28575">
                  <a:solidFill>
                    <a:srgbClr val="0000FF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 algn="r"/>
            <a:r>
              <a:rPr lang="uk-UA" sz="3200" b="1" dirty="0" smtClean="0">
                <a:ln w="28575">
                  <a:solidFill>
                    <a:srgbClr val="0000FF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КЕРІВНИК ТВОРЧОЇ ГРУПИ </a:t>
            </a:r>
          </a:p>
          <a:p>
            <a:pPr algn="r"/>
            <a:r>
              <a:rPr lang="uk-UA" sz="3200" b="1" dirty="0" smtClean="0">
                <a:ln w="28575">
                  <a:solidFill>
                    <a:srgbClr val="0000FF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ЗАЙЦЕВА Н.М.</a:t>
            </a:r>
            <a:endParaRPr lang="ru-RU" sz="3200" dirty="0">
              <a:ln w="28575">
                <a:solidFill>
                  <a:srgbClr val="0000FF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Мои документы\РМО ізонитка\SAM_025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1428736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 smtClean="0">
                <a:ln>
                  <a:solidFill>
                    <a:srgbClr val="FFFF00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завадять і вчасні вказівки</a:t>
            </a:r>
            <a:endParaRPr lang="ru-RU" sz="4000" b="1" i="1" dirty="0">
              <a:ln>
                <a:solidFill>
                  <a:srgbClr val="FFFF00"/>
                </a:solidFill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Мои документы\РМО ізонитка\SAM_026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5918" y="1500174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</a:t>
            </a:r>
            <a:r>
              <a:rPr lang="ru-RU" sz="40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працюєш</a:t>
            </a:r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</a:t>
            </a:r>
            <a:r>
              <a:rPr lang="ru-RU" sz="40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маєш</a:t>
            </a:r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000" b="1" i="1" dirty="0">
              <a:ln>
                <a:solidFill>
                  <a:srgbClr val="FFFF00"/>
                </a:solidFill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Мои документы\РМО ізонитка\SAM_024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1643050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i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  <a:t>ВИРОБЛЕННЯ МЕТОДИЧНИХ РЕКОМЕНДАЦІЙ</a:t>
            </a:r>
            <a:endParaRPr lang="ru-RU" sz="4000" b="1" dirty="0">
              <a:ln>
                <a:solidFill>
                  <a:srgbClr val="FFFF00"/>
                </a:solidFill>
              </a:ln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Мои документы\РМО ізонитка\SAM_024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1071546"/>
            <a:ext cx="621510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Мои документы\РМО ізонитка\SAM_024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1357298"/>
            <a:ext cx="607223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5011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Виступ вчителя трудового навчання </a:t>
            </a:r>
          </a:p>
          <a:p>
            <a:pPr algn="ctr"/>
            <a:r>
              <a:rPr lang="uk-UA" sz="28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Попельнастівської</a:t>
            </a:r>
            <a:r>
              <a:rPr lang="uk-UA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ЗШ І-ІІІ ступенів Грами О.В.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629763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n w="28575">
                  <a:solidFill>
                    <a:srgbClr val="FFFF00"/>
                  </a:solidFill>
                </a:ln>
                <a:solidFill>
                  <a:srgbClr val="003300"/>
                </a:solidFill>
                <a:latin typeface="Arial Black" pitchFamily="34" charset="0"/>
              </a:rPr>
              <a:t>   ХТО ЗАЗНАВ НАСОЛОДУ ТВОРЧОСТІ – ДЛЯ ТОГО ІНШИХ НАСОЛОД НЕ ІСНУЄ!</a:t>
            </a:r>
            <a:br>
              <a:rPr lang="uk-UA" b="1" i="1" dirty="0" smtClean="0">
                <a:ln w="28575">
                  <a:solidFill>
                    <a:srgbClr val="FFFF00"/>
                  </a:solidFill>
                </a:ln>
                <a:solidFill>
                  <a:srgbClr val="003300"/>
                </a:solidFill>
                <a:latin typeface="Arial Black" pitchFamily="34" charset="0"/>
              </a:rPr>
            </a:br>
            <a:r>
              <a:rPr lang="uk-UA" sz="3200" b="1" i="1" dirty="0" smtClean="0">
                <a:ln w="28575">
                  <a:solidFill>
                    <a:srgbClr val="FFFF00"/>
                  </a:solidFill>
                </a:ln>
                <a:solidFill>
                  <a:srgbClr val="003300"/>
                </a:solidFill>
                <a:latin typeface="Arial Black" pitchFamily="34" charset="0"/>
              </a:rPr>
              <a:t>                           </a:t>
            </a:r>
            <a:br>
              <a:rPr lang="uk-UA" sz="3200" b="1" i="1" dirty="0" smtClean="0">
                <a:ln w="28575">
                  <a:solidFill>
                    <a:srgbClr val="FFFF00"/>
                  </a:solidFill>
                </a:ln>
                <a:solidFill>
                  <a:srgbClr val="003300"/>
                </a:solidFill>
                <a:latin typeface="Arial Black" pitchFamily="34" charset="0"/>
              </a:rPr>
            </a:br>
            <a:r>
              <a:rPr lang="uk-UA" sz="3200" b="1" i="1" dirty="0" smtClean="0">
                <a:ln w="28575">
                  <a:solidFill>
                    <a:srgbClr val="FFFF00"/>
                  </a:solidFill>
                </a:ln>
                <a:solidFill>
                  <a:srgbClr val="003300"/>
                </a:solidFill>
                <a:latin typeface="Arial Black" pitchFamily="34" charset="0"/>
              </a:rPr>
              <a:t>                                  А. П. ЧЕХОВ</a:t>
            </a:r>
            <a:endParaRPr lang="ru-RU" sz="3200" b="1" i="1" dirty="0">
              <a:ln w="28575">
                <a:solidFill>
                  <a:srgbClr val="FFFF00"/>
                </a:solidFill>
              </a:ln>
              <a:solidFill>
                <a:srgbClr val="00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65612155897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ln w="28575">
                  <a:solidFill>
                    <a:srgbClr val="FF0000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uk-UA" b="1" dirty="0" smtClean="0">
                <a:ln w="28575">
                  <a:solidFill>
                    <a:srgbClr val="FF0000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</a:br>
            <a:endParaRPr lang="ru-RU" b="1" dirty="0">
              <a:ln w="28575">
                <a:solidFill>
                  <a:srgbClr val="FF0000"/>
                </a:solidFill>
              </a:ln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072494" cy="6000792"/>
          </a:xfrm>
        </p:spPr>
        <p:txBody>
          <a:bodyPr>
            <a:noAutofit/>
          </a:bodyPr>
          <a:lstStyle/>
          <a:p>
            <a:endParaRPr lang="uk-UA" sz="3600" b="1" dirty="0" smtClean="0">
              <a:ln w="57150">
                <a:solidFill>
                  <a:srgbClr val="0000FF"/>
                </a:solidFill>
              </a:ln>
              <a:solidFill>
                <a:srgbClr val="FA182E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uk-UA" sz="8000" b="1" dirty="0" smtClean="0">
                <a:ln w="57150">
                  <a:solidFill>
                    <a:srgbClr val="0000FF"/>
                  </a:solidFill>
                </a:ln>
                <a:solidFill>
                  <a:srgbClr val="FA182E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ДЯКУЄМО </a:t>
            </a:r>
          </a:p>
          <a:p>
            <a:r>
              <a:rPr lang="uk-UA" sz="8000" b="1" dirty="0" smtClean="0">
                <a:ln w="57150">
                  <a:solidFill>
                    <a:srgbClr val="0000FF"/>
                  </a:solidFill>
                </a:ln>
                <a:solidFill>
                  <a:srgbClr val="FA182E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 </a:t>
            </a:r>
          </a:p>
          <a:p>
            <a:r>
              <a:rPr lang="uk-UA" sz="8000" b="1" dirty="0" smtClean="0">
                <a:ln w="57150">
                  <a:solidFill>
                    <a:srgbClr val="0000FF"/>
                  </a:solidFill>
                </a:ln>
                <a:solidFill>
                  <a:srgbClr val="FA182E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УВАГУ!</a:t>
            </a:r>
            <a:endParaRPr lang="ru-RU" sz="8000" b="1" dirty="0">
              <a:ln w="57150">
                <a:solidFill>
                  <a:srgbClr val="0000FF"/>
                </a:solidFill>
              </a:ln>
              <a:solidFill>
                <a:srgbClr val="FA182E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472518" cy="5357850"/>
          </a:xfrm>
        </p:spPr>
        <p:txBody>
          <a:bodyPr>
            <a:noAutofit/>
          </a:bodyPr>
          <a:lstStyle/>
          <a:p>
            <a:pPr algn="l"/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Проблема: </a:t>
            </a: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 Творчий підхід до впровадження варіативних модулів на уроках трудового навчання та технологій ” </a:t>
            </a:r>
            <a:b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Дата проведення: </a:t>
            </a: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29 жовтня 2013 року</a:t>
            </a: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Місце проведення: </a:t>
            </a:r>
            <a:r>
              <a:rPr lang="uk-UA" sz="2800" b="1" i="1" dirty="0" err="1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Щасливська</a:t>
            </a: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загальноосвітня школа І-ІІ ступенів</a:t>
            </a:r>
            <a:b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Тема: </a:t>
            </a:r>
            <a:r>
              <a:rPr lang="uk-UA" sz="2800" b="1" i="1" dirty="0" err="1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“Магія</a:t>
            </a: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шовкових ниток. Нитяна графіка як вид декоративно-ужиткового </a:t>
            </a:r>
            <a:r>
              <a:rPr lang="uk-UA" sz="2800" b="1" i="1" dirty="0" err="1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мистецтва”</a:t>
            </a:r>
            <a: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2800" b="1" i="1" dirty="0" smtClean="0">
                <a:ln>
                  <a:solidFill>
                    <a:srgbClr val="FF0000"/>
                  </a:solidFill>
                </a:ln>
                <a:solidFill>
                  <a:srgbClr val="8604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sz="2800" b="1" i="1" dirty="0">
              <a:ln>
                <a:solidFill>
                  <a:srgbClr val="FF0000"/>
                </a:solidFill>
              </a:ln>
              <a:solidFill>
                <a:srgbClr val="8604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ПРОГРАМА ЗАСІДАННЯ</a:t>
            </a:r>
            <a:br>
              <a:rPr lang="uk-UA" sz="4000" b="1" dirty="0" smtClean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</a:br>
            <a:r>
              <a:rPr lang="uk-UA" sz="2800" b="1" dirty="0" smtClean="0">
                <a:solidFill>
                  <a:srgbClr val="003300"/>
                </a:solidFill>
              </a:rPr>
              <a:t/>
            </a:r>
            <a:br>
              <a:rPr lang="uk-UA" sz="2800" b="1" dirty="0" smtClean="0">
                <a:solidFill>
                  <a:srgbClr val="003300"/>
                </a:solidFill>
              </a:rPr>
            </a:br>
            <a:r>
              <a:rPr lang="uk-UA" sz="2800" b="1" dirty="0" smtClean="0">
                <a:ln>
                  <a:solidFill>
                    <a:srgbClr val="0000FF"/>
                  </a:solidFill>
                </a:ln>
                <a:solidFill>
                  <a:srgbClr val="FFC000"/>
                </a:solidFill>
              </a:rPr>
              <a:t>ТЕОРЕТИЧНИЙ БЛОК</a:t>
            </a:r>
            <a:r>
              <a:rPr lang="uk-UA" sz="2800" b="1" dirty="0" smtClean="0">
                <a:solidFill>
                  <a:srgbClr val="003300"/>
                </a:solidFill>
              </a:rPr>
              <a:t/>
            </a:r>
            <a:br>
              <a:rPr lang="uk-UA" sz="2800" b="1" dirty="0" smtClean="0">
                <a:solidFill>
                  <a:srgbClr val="003300"/>
                </a:solidFill>
              </a:rPr>
            </a:br>
            <a:r>
              <a:rPr lang="uk-UA" sz="2800" b="1" i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  <a:t>1. МІСЦЕ ТА РОЛЬ НИТЯНОЇ ГРАФІКИ В СУЧАСНОМУ ДЕКОРАТИВНО – УЖИТКОВОМУ МИСТЕЦТВІ. </a:t>
            </a:r>
            <a:br>
              <a:rPr lang="uk-UA" sz="2800" b="1" i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</a:br>
            <a:r>
              <a:rPr lang="uk-UA" sz="2800" b="1" i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  <a:t>2. ТЕХНОЛОГІЯ НИТЯНОЇ ГРАФІКИ.</a:t>
            </a:r>
            <a:r>
              <a:rPr lang="uk-UA" sz="2800" b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  <a:t/>
            </a:r>
            <a:br>
              <a:rPr lang="uk-UA" sz="2800" b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</a:br>
            <a:r>
              <a:rPr lang="uk-UA" sz="2800" b="1" dirty="0" smtClean="0">
                <a:solidFill>
                  <a:srgbClr val="003300"/>
                </a:solidFill>
              </a:rPr>
              <a:t/>
            </a:r>
            <a:br>
              <a:rPr lang="uk-UA" sz="2800" b="1" dirty="0" smtClean="0">
                <a:solidFill>
                  <a:srgbClr val="003300"/>
                </a:solidFill>
              </a:rPr>
            </a:br>
            <a:r>
              <a:rPr lang="uk-UA" sz="2800" b="1" dirty="0" smtClean="0">
                <a:ln>
                  <a:solidFill>
                    <a:srgbClr val="0000FF"/>
                  </a:solidFill>
                </a:ln>
                <a:solidFill>
                  <a:srgbClr val="FFC000"/>
                </a:solidFill>
              </a:rPr>
              <a:t>ПРАКТИЧНЕ ЗАНЯТТЯ</a:t>
            </a:r>
            <a:r>
              <a:rPr lang="uk-UA" sz="2800" b="1" dirty="0" smtClean="0">
                <a:solidFill>
                  <a:srgbClr val="003300"/>
                </a:solidFill>
              </a:rPr>
              <a:t/>
            </a:r>
            <a:br>
              <a:rPr lang="uk-UA" sz="2800" b="1" dirty="0" smtClean="0">
                <a:solidFill>
                  <a:srgbClr val="003300"/>
                </a:solidFill>
              </a:rPr>
            </a:br>
            <a:r>
              <a:rPr lang="uk-UA" sz="2800" b="1" i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  <a:t>1. МАЙСТЕР КЛАС. ВИГОТОВЛЕННЯ ВИРОБІВ У ТЕХНІЦІ “НИТЯНА ГРАФІКА”.</a:t>
            </a:r>
            <a:br>
              <a:rPr lang="uk-UA" sz="2800" b="1" i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</a:br>
            <a:r>
              <a:rPr lang="uk-UA" sz="2800" b="1" i="1" dirty="0" smtClean="0">
                <a:ln>
                  <a:solidFill>
                    <a:srgbClr val="0000FF"/>
                  </a:solidFill>
                </a:ln>
                <a:solidFill>
                  <a:srgbClr val="00B0F0"/>
                </a:solidFill>
              </a:rPr>
              <a:t>     2. ВИРОБЛЕННЯ МЕТОДИЧНИХ РЕКОМЕНДАЦІЙ.</a:t>
            </a:r>
            <a:endParaRPr lang="ru-RU" sz="2800" b="1" i="1" dirty="0">
              <a:ln>
                <a:solidFill>
                  <a:srgbClr val="0000FF"/>
                </a:solidFill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Лариса\Desktop\ЗАЙЦЕВА 2013\ФОТО ДЛЯ ДОСВІДУ РОБОТИ\SAM_08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285728"/>
            <a:ext cx="3071834" cy="39290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357694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>
                  <a:solidFill>
                    <a:srgbClr val="0000FF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МІСЦЕ ТА РОЛЬ НИТЯНОЇ ГРАФІКИ В СУЧАСНОМУ ДЕКОРАТИВНО – УЖИТКОВОМУ МИСТЕЦТВІ, ТЕХНОЛОГІЮ НИТЯНОЇ ГРАФІКИ (виступає Зайцева Н.М.)</a:t>
            </a:r>
            <a:endParaRPr lang="ru-RU" sz="32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14366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uk-UA" sz="2400" b="1" i="1" dirty="0" smtClean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2400" b="1" i="1" dirty="0" smtClean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</a:rPr>
            </a:br>
            <a:r>
              <a:rPr lang="uk-UA" sz="2400" b="1" i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  <a:t/>
            </a:r>
            <a:br>
              <a:rPr lang="uk-UA" sz="2400" b="1" i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</a:br>
            <a: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</a:br>
            <a: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</a:br>
            <a:r>
              <a:rPr lang="uk-UA" sz="2400" b="1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</a:rPr>
            </a:br>
            <a: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860473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860473"/>
                </a:solidFill>
              </a:rPr>
            </a:br>
            <a: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860473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860473"/>
                </a:solidFill>
              </a:rPr>
            </a:br>
            <a:endParaRPr lang="ru-RU" sz="3600" b="1" dirty="0">
              <a:ln w="28575">
                <a:solidFill>
                  <a:srgbClr val="0000FF"/>
                </a:solidFill>
              </a:ln>
              <a:solidFill>
                <a:srgbClr val="860473"/>
              </a:solidFill>
            </a:endParaRPr>
          </a:p>
        </p:txBody>
      </p:sp>
      <p:pic>
        <p:nvPicPr>
          <p:cNvPr id="2050" name="Picture 2" descr="C:\Users\Лариса\Desktop\ЗАЙЦЕВА 2013\РМО ізонитка\SAM_02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4" y="2071678"/>
            <a:ext cx="5214974" cy="3911230"/>
          </a:xfrm>
          <a:prstGeom prst="rect">
            <a:avLst/>
          </a:prstGeom>
          <a:noFill/>
        </p:spPr>
      </p:pic>
      <p:sp>
        <p:nvSpPr>
          <p:cNvPr id="6" name="Заголовок 4"/>
          <p:cNvSpPr txBox="1">
            <a:spLocks/>
          </p:cNvSpPr>
          <p:nvPr/>
        </p:nvSpPr>
        <p:spPr>
          <a:xfrm>
            <a:off x="428596" y="1"/>
            <a:ext cx="8072462" cy="271461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rgbClr val="002060"/>
            </a:extrusionClr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 w="28575">
                  <a:solidFill>
                    <a:srgbClr val="FFFF00"/>
                  </a:solidFill>
                </a:ln>
                <a:effectLst/>
                <a:uLnTx/>
                <a:uFillTx/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МАЙСТЕР КЛАС</a:t>
            </a:r>
            <a:r>
              <a:rPr kumimoji="0" lang="en-US" sz="2400" b="1" i="0" u="none" strike="noStrike" kern="1200" cap="none" spc="0" normalizeH="0" baseline="0" noProof="0" dirty="0" smtClean="0">
                <a:ln w="28575">
                  <a:solidFill>
                    <a:srgbClr val="FFFF00"/>
                  </a:solidFill>
                </a:ln>
                <a:effectLst/>
                <a:uLnTx/>
                <a:uFillTx/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 w="28575">
                  <a:solidFill>
                    <a:srgbClr val="FFFF00"/>
                  </a:solidFill>
                </a:ln>
                <a:effectLst/>
                <a:uLnTx/>
                <a:uFillTx/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kumimoji="0" lang="uk-UA" sz="2400" b="1" i="0" u="none" strike="noStrike" kern="1200" cap="none" spc="0" normalizeH="0" baseline="0" noProof="0" dirty="0" smtClean="0">
                <a:ln w="28575">
                  <a:solidFill>
                    <a:srgbClr val="FFFF00"/>
                  </a:solidFill>
                </a:ln>
                <a:effectLst/>
                <a:uLnTx/>
                <a:uFillTx/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“НИТЯНА ГРАФІКА”</a:t>
            </a:r>
            <a:r>
              <a:rPr kumimoji="0" lang="en-US" b="1" i="0" u="none" strike="noStrike" kern="1200" cap="none" spc="0" normalizeH="0" baseline="0" noProof="0" dirty="0" smtClean="0">
                <a:ln w="28575">
                  <a:solidFill>
                    <a:srgbClr val="FFFF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 w="28575">
                  <a:solidFill>
                    <a:srgbClr val="FFFF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kumimoji="0" lang="uk-UA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uk-UA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uk-UA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ВЧИТЕЛЯ ТРУДОВОГО НАВЧАННЯ </a:t>
            </a:r>
            <a:br>
              <a:rPr kumimoji="0" lang="uk-UA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uk-UA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ЩАСЛИВСЬКОЇ ЗШ І-ІІ СТУПЕНІВ </a:t>
            </a:r>
            <a:br>
              <a:rPr kumimoji="0" lang="uk-UA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uk-UA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  ЗАЙЦЕВОЇ  НАТАЛІЇ МИКОЛАЇВНИ</a:t>
            </a:r>
            <a:r>
              <a:rPr kumimoji="0" lang="uk-UA" sz="2400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uk-UA" sz="2400" b="1" i="0" u="none" strike="noStrike" kern="1200" cap="none" spc="0" normalizeH="0" baseline="0" noProof="0" dirty="0" smtClean="0">
                <a:ln w="28575">
                  <a:solidFill>
                    <a:srgbClr val="C00000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 w="28575">
                <a:solidFill>
                  <a:srgbClr val="0000FF"/>
                </a:solidFill>
              </a:ln>
              <a:solidFill>
                <a:srgbClr val="0000FF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6610132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2775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6000768"/>
            <a:ext cx="80711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Добрий</a:t>
            </a:r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початок — половина </a:t>
            </a:r>
            <a:r>
              <a:rPr lang="ru-RU" sz="40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діла</a:t>
            </a:r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0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14366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</a:br>
            <a:r>
              <a:rPr lang="uk-UA" sz="3600" b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uk-UA" sz="2400" b="1" i="1" dirty="0" smtClean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2400" b="1" i="1" dirty="0" smtClean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</a:rPr>
            </a:br>
            <a:r>
              <a:rPr lang="uk-UA" sz="2400" b="1" i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  <a:t/>
            </a:r>
            <a:br>
              <a:rPr lang="uk-UA" sz="2400" b="1" i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</a:br>
            <a: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</a:br>
            <a: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FA182E"/>
                </a:solidFill>
              </a:rPr>
            </a:br>
            <a:r>
              <a:rPr lang="uk-UA" sz="2400" b="1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</a:rPr>
            </a:br>
            <a: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860473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860473"/>
                </a:solidFill>
              </a:rPr>
            </a:br>
            <a: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860473"/>
                </a:solidFill>
              </a:rPr>
              <a:t/>
            </a:r>
            <a:br>
              <a:rPr lang="uk-UA" sz="2400" b="1" dirty="0" smtClean="0">
                <a:ln w="28575">
                  <a:solidFill>
                    <a:srgbClr val="0000FF"/>
                  </a:solidFill>
                </a:ln>
                <a:solidFill>
                  <a:srgbClr val="860473"/>
                </a:solidFill>
              </a:rPr>
            </a:br>
            <a:endParaRPr lang="ru-RU" sz="3600" b="1" dirty="0">
              <a:ln w="28575">
                <a:solidFill>
                  <a:srgbClr val="0000FF"/>
                </a:solidFill>
              </a:ln>
              <a:solidFill>
                <a:srgbClr val="860473"/>
              </a:solidFill>
            </a:endParaRPr>
          </a:p>
        </p:txBody>
      </p:sp>
      <p:pic>
        <p:nvPicPr>
          <p:cNvPr id="2051" name="Picture 3" descr="C:\Users\Лариса\Desktop\ЗАЙЦЕВА 2013\РМО ізонитка\SAM_02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500042"/>
            <a:ext cx="6667546" cy="5000660"/>
          </a:xfrm>
          <a:prstGeom prst="rect">
            <a:avLst/>
          </a:prstGeom>
          <a:noFill/>
        </p:spPr>
      </p:pic>
      <p:sp>
        <p:nvSpPr>
          <p:cNvPr id="6" name="Заголовок 4"/>
          <p:cNvSpPr txBox="1">
            <a:spLocks/>
          </p:cNvSpPr>
          <p:nvPr/>
        </p:nvSpPr>
        <p:spPr>
          <a:xfrm>
            <a:off x="714348" y="5214950"/>
            <a:ext cx="6215106" cy="1857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 w="28575">
                  <a:solidFill>
                    <a:srgbClr val="FFFF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       </a:t>
            </a:r>
            <a:endParaRPr kumimoji="0" lang="ru-RU" sz="4000" b="0" i="0" u="none" strike="noStrike" kern="1200" cap="none" spc="0" normalizeH="0" baseline="0" noProof="0" dirty="0">
              <a:ln w="28575">
                <a:solidFill>
                  <a:srgbClr val="0000FF"/>
                </a:solidFill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35756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2775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553456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 </a:t>
            </a:r>
            <a:r>
              <a:rPr lang="ru-RU" sz="40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40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чого</a:t>
            </a:r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охота, то </a:t>
            </a:r>
            <a:r>
              <a:rPr lang="ru-RU" sz="40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кипить</a:t>
            </a:r>
            <a:r>
              <a:rPr lang="ru-RU" sz="40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руках робота!</a:t>
            </a:r>
            <a:endParaRPr lang="ru-RU" sz="40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Мои документы\РМО ізонитка\SAM_025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1285860"/>
            <a:ext cx="628654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714348" y="214290"/>
            <a:ext cx="80194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чоловічий колектив теж не проти навчитися техніці ниткової графіки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Мои документы\РМО ізонитка\SAM_025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642918"/>
            <a:ext cx="6542113" cy="501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Прямоугольник 6"/>
          <p:cNvSpPr/>
          <p:nvPr/>
        </p:nvSpPr>
        <p:spPr>
          <a:xfrm>
            <a:off x="1643042" y="5857892"/>
            <a:ext cx="6324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святі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горшки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ліплять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ЛАЙДИ\Копия leto_6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Мои документы\РМО ізонитка\SAM_025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04" y="1643050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i="1" dirty="0" smtClean="0">
                <a:ln>
                  <a:solidFill>
                    <a:srgbClr val="FFFF00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Покажіть ще разочок, а то щось не виходить…</a:t>
            </a:r>
            <a:endParaRPr lang="ru-RU" sz="4000" b="1" i="1" dirty="0">
              <a:ln>
                <a:solidFill>
                  <a:srgbClr val="FFFF00"/>
                </a:solidFill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130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 Проблема: “ Творчий підхід до впровадження варіативних модулів на уроках трудового навчання та технологій ”   Дата проведення: 29 жовтня 2013 року  Місце проведення: Щасливська загальноосвітня школа І-ІІ ступенів   Тема: “Магія шовкових ниток. Нитяна графіка як вид декоративно-ужиткового мистецтва” </vt:lpstr>
      <vt:lpstr>ПРОГРАМА ЗАСІДАННЯ  ТЕОРЕТИЧНИЙ БЛОК 1. МІСЦЕ ТА РОЛЬ НИТЯНОЇ ГРАФІКИ В СУЧАСНОМУ ДЕКОРАТИВНО – УЖИТКОВОМУ МИСТЕЦТВІ.  2. ТЕХНОЛОГІЯ НИТЯНОЇ ГРАФІКИ.  ПРАКТИЧНЕ ЗАНЯТТЯ 1. МАЙСТЕР КЛАС. ВИГОТОВЛЕННЯ ВИРОБІВ У ТЕХНІЦІ “НИТЯНА ГРАФІКА”.      2. ВИРОБЛЕННЯ МЕТОДИЧНИХ РЕКОМЕНДАЦІЙ.</vt:lpstr>
      <vt:lpstr>Слайд 4</vt:lpstr>
      <vt:lpstr>              </vt:lpstr>
      <vt:lpstr>              </vt:lpstr>
      <vt:lpstr>Слайд 7</vt:lpstr>
      <vt:lpstr>Слайд 8</vt:lpstr>
      <vt:lpstr>Покажіть ще разочок, а то щось не виходить…</vt:lpstr>
      <vt:lpstr>Не завадять і вчасні вказівки</vt:lpstr>
      <vt:lpstr>Як працюєш, так і маєш!</vt:lpstr>
      <vt:lpstr>ВИРОБЛЕННЯ МЕТОДИЧНИХ РЕКОМЕНДАЦІЙ</vt:lpstr>
      <vt:lpstr>Слайд 13</vt:lpstr>
      <vt:lpstr>Слайд 14</vt:lpstr>
      <vt:lpstr>   ХТО ЗАЗНАВ НАСОЛОДУ ТВОРЧОСТІ – ДЛЯ ТОГО ІНШИХ НАСОЛОД НЕ ІСНУЄ!                                                               А. П. ЧЕХОВ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Лариса</cp:lastModifiedBy>
  <cp:revision>42</cp:revision>
  <dcterms:created xsi:type="dcterms:W3CDTF">2002-12-31T22:18:28Z</dcterms:created>
  <dcterms:modified xsi:type="dcterms:W3CDTF">2015-01-28T09:13:21Z</dcterms:modified>
</cp:coreProperties>
</file>