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pptx" ContentType="application/vnd.openxmlformats-officedocument.presentationml.presentation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4" r:id="rId2"/>
    <p:sldId id="281" r:id="rId3"/>
    <p:sldId id="268" r:id="rId4"/>
    <p:sldId id="269" r:id="rId5"/>
    <p:sldId id="285" r:id="rId6"/>
    <p:sldId id="262" r:id="rId7"/>
    <p:sldId id="267" r:id="rId8"/>
    <p:sldId id="272" r:id="rId9"/>
    <p:sldId id="287" r:id="rId10"/>
    <p:sldId id="284" r:id="rId11"/>
    <p:sldId id="280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50021"/>
    <a:srgbClr val="800000"/>
    <a:srgbClr val="F4701E"/>
    <a:srgbClr val="F61CDC"/>
    <a:srgbClr val="251AF8"/>
    <a:srgbClr val="FF0000"/>
    <a:srgbClr val="FA1828"/>
    <a:srgbClr val="660033"/>
    <a:srgbClr val="F83A1A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110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21F4D-F0F1-4028-9242-359B153CE95E}" type="datetimeFigureOut">
              <a:rPr lang="ru-RU" smtClean="0"/>
              <a:pPr/>
              <a:t>14.04.2015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0F4E3-C025-4E91-8F21-E09A0471FAD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21F4D-F0F1-4028-9242-359B153CE95E}" type="datetimeFigureOut">
              <a:rPr lang="ru-RU" smtClean="0"/>
              <a:pPr/>
              <a:t>14.04.2015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0F4E3-C025-4E91-8F21-E09A0471FAD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21F4D-F0F1-4028-9242-359B153CE95E}" type="datetimeFigureOut">
              <a:rPr lang="ru-RU" smtClean="0"/>
              <a:pPr/>
              <a:t>14.04.2015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0F4E3-C025-4E91-8F21-E09A0471FAD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21F4D-F0F1-4028-9242-359B153CE95E}" type="datetimeFigureOut">
              <a:rPr lang="ru-RU" smtClean="0"/>
              <a:pPr/>
              <a:t>14.04.2015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0F4E3-C025-4E91-8F21-E09A0471FAD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21F4D-F0F1-4028-9242-359B153CE95E}" type="datetimeFigureOut">
              <a:rPr lang="ru-RU" smtClean="0"/>
              <a:pPr/>
              <a:t>14.04.2015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0F4E3-C025-4E91-8F21-E09A0471FAD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21F4D-F0F1-4028-9242-359B153CE95E}" type="datetimeFigureOut">
              <a:rPr lang="ru-RU" smtClean="0"/>
              <a:pPr/>
              <a:t>14.04.2015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0F4E3-C025-4E91-8F21-E09A0471FAD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21F4D-F0F1-4028-9242-359B153CE95E}" type="datetimeFigureOut">
              <a:rPr lang="ru-RU" smtClean="0"/>
              <a:pPr/>
              <a:t>14.04.2015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0F4E3-C025-4E91-8F21-E09A0471FAD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21F4D-F0F1-4028-9242-359B153CE95E}" type="datetimeFigureOut">
              <a:rPr lang="ru-RU" smtClean="0"/>
              <a:pPr/>
              <a:t>14.04.2015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0F4E3-C025-4E91-8F21-E09A0471FAD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21F4D-F0F1-4028-9242-359B153CE95E}" type="datetimeFigureOut">
              <a:rPr lang="ru-RU" smtClean="0"/>
              <a:pPr/>
              <a:t>14.04.2015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0F4E3-C025-4E91-8F21-E09A0471FAD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21F4D-F0F1-4028-9242-359B153CE95E}" type="datetimeFigureOut">
              <a:rPr lang="ru-RU" smtClean="0"/>
              <a:pPr/>
              <a:t>14.04.2015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0F4E3-C025-4E91-8F21-E09A0471FAD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21F4D-F0F1-4028-9242-359B153CE95E}" type="datetimeFigureOut">
              <a:rPr lang="ru-RU" smtClean="0"/>
              <a:pPr/>
              <a:t>14.04.2015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0F4E3-C025-4E91-8F21-E09A0471FAD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D21F4D-F0F1-4028-9242-359B153CE95E}" type="datetimeFigureOut">
              <a:rPr lang="ru-RU" smtClean="0"/>
              <a:pPr/>
              <a:t>14.04.2015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A0F4E3-C025-4E91-8F21-E09A0471FAD7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______Microsoft_Office_PowerPoint8.pptx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______Microsoft_Office_PowerPoint1.pptx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______Microsoft_Office_PowerPoint2.pptx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______Microsoft_Office_PowerPoint3.pptx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______Microsoft_Office_PowerPoint4.pptx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______Microsoft_Office_PowerPoint5.pptx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______Microsoft_Office_PowerPoint6.pptx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______Microsoft_Office_PowerPoint7.pptx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F:\ЗАЙЦЕВА Н\РАМКИ\4.jpg"/>
          <p:cNvPicPr/>
          <p:nvPr/>
        </p:nvPicPr>
        <p:blipFill>
          <a:blip r:embed="rId2" cstate="email"/>
          <a:srcRect/>
          <a:stretch>
            <a:fillRect/>
          </a:stretch>
        </p:blipFill>
        <p:spPr bwMode="auto">
          <a:xfrm rot="16200000">
            <a:off x="1143001" y="-1143001"/>
            <a:ext cx="6858000" cy="91440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285720" y="0"/>
            <a:ext cx="5857916" cy="3171846"/>
          </a:xfrm>
        </p:spPr>
        <p:txBody>
          <a:bodyPr>
            <a:normAutofit/>
          </a:bodyPr>
          <a:lstStyle/>
          <a:p>
            <a:r>
              <a:rPr lang="uk-UA" sz="2800" b="1" dirty="0" smtClean="0">
                <a:ln>
                  <a:solidFill>
                    <a:srgbClr val="FFFF00"/>
                  </a:solidFill>
                </a:ln>
                <a:solidFill>
                  <a:schemeClr val="accent2"/>
                </a:solidFill>
                <a:latin typeface="Arial Black" pitchFamily="34" charset="0"/>
              </a:rPr>
              <a:t>ФОТО-ЗВІТ ЗАСІДАННЯ ТВОРЧОЇ ГРУПИ ВЧИТЕЛІВ ТРУДОВОГО НАВЧАННЯ</a:t>
            </a:r>
            <a:endParaRPr lang="ru-RU" sz="2800" b="1" dirty="0">
              <a:ln>
                <a:solidFill>
                  <a:srgbClr val="FFFF00"/>
                </a:solidFill>
              </a:ln>
              <a:solidFill>
                <a:schemeClr val="accent2"/>
              </a:solidFill>
              <a:latin typeface="Arial Black" pitchFamily="34" charset="0"/>
            </a:endParaRPr>
          </a:p>
        </p:txBody>
      </p:sp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1357290" y="3857628"/>
            <a:ext cx="5772168" cy="1752600"/>
          </a:xfrm>
        </p:spPr>
        <p:txBody>
          <a:bodyPr>
            <a:normAutofit/>
          </a:bodyPr>
          <a:lstStyle/>
          <a:p>
            <a:r>
              <a:rPr lang="uk-UA" sz="5100" dirty="0" smtClean="0"/>
              <a:t> </a:t>
            </a:r>
          </a:p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57158" y="2928934"/>
            <a:ext cx="628654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3200" b="1" dirty="0" smtClean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Тема: І забавка, і </a:t>
            </a:r>
            <a:r>
              <a:rPr lang="uk-UA" sz="3200" b="1" smtClean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цілющий  ефект</a:t>
            </a:r>
            <a:r>
              <a:rPr lang="uk-UA" sz="3200" b="1" dirty="0" smtClean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!  </a:t>
            </a:r>
          </a:p>
          <a:p>
            <a:r>
              <a:rPr lang="uk-UA" sz="3200" b="1" dirty="0" smtClean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Лялька-оберіг, як  самобутнє явище </a:t>
            </a:r>
            <a:r>
              <a:rPr lang="uk-UA" sz="3200" b="1" dirty="0" smtClean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у </a:t>
            </a:r>
            <a:r>
              <a:rPr lang="uk-UA" sz="3200" b="1" dirty="0" smtClean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побуті та мистецтві українців</a:t>
            </a:r>
          </a:p>
        </p:txBody>
      </p:sp>
      <p:pic>
        <p:nvPicPr>
          <p:cNvPr id="31747" name="Picture 3" descr="&amp;Kcy;&amp;ucy;&amp;kcy;&amp;ocy;&amp;lcy;&amp;kcy;&amp;acy; &amp;Kcy;&amp;rcy;&amp;ucy;&amp;pcy;&amp;iecy;&amp;ncy;&amp;icy;&amp;chcy;&amp;kcy;&amp;acy; - YouTube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357158" y="4500570"/>
            <a:ext cx="1857388" cy="2139429"/>
          </a:xfrm>
          <a:prstGeom prst="ellipse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4" name="Object 2"/>
          <p:cNvGraphicFramePr>
            <a:graphicFrameLocks noChangeAspect="1"/>
          </p:cNvGraphicFramePr>
          <p:nvPr/>
        </p:nvGraphicFramePr>
        <p:xfrm>
          <a:off x="0" y="794"/>
          <a:ext cx="9144000" cy="6856412"/>
        </p:xfrm>
        <a:graphic>
          <a:graphicData uri="http://schemas.openxmlformats.org/presentationml/2006/ole">
            <p:oleObj spid="_x0000_s43010" name="Презентация" r:id="rId3" imgW="4568900" imgH="3425883" progId="PowerPoint.Show.12">
              <p:embed/>
            </p:oleObj>
          </a:graphicData>
        </a:graphic>
      </p:graphicFrame>
      <p:pic>
        <p:nvPicPr>
          <p:cNvPr id="4" name="Рисунок 3" descr="F:\ФОТО РМО ЛЯЛЬКА\SAM_1152.JPG"/>
          <p:cNvPicPr/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3286116" y="714356"/>
            <a:ext cx="3857652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8" name="Прямоугольник 7"/>
          <p:cNvSpPr/>
          <p:nvPr/>
        </p:nvSpPr>
        <p:spPr>
          <a:xfrm>
            <a:off x="2000232" y="4071942"/>
            <a:ext cx="678661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Лялечці-оберегу</a:t>
            </a:r>
            <a:r>
              <a:rPr lang="ru-RU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«</a:t>
            </a:r>
            <a:r>
              <a:rPr lang="ru-RU" sz="20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Зернянка</a:t>
            </a:r>
            <a:r>
              <a:rPr lang="ru-RU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» </a:t>
            </a:r>
            <a:r>
              <a:rPr lang="ru-RU" sz="20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місце</a:t>
            </a:r>
            <a:r>
              <a:rPr lang="ru-RU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на </a:t>
            </a:r>
            <a:r>
              <a:rPr lang="ru-RU" sz="20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кухні</a:t>
            </a:r>
            <a:r>
              <a:rPr lang="ru-RU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, </a:t>
            </a:r>
            <a:r>
              <a:rPr lang="ru-RU" sz="20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ближче</a:t>
            </a:r>
            <a:r>
              <a:rPr lang="ru-RU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до холодильника, </a:t>
            </a:r>
            <a:r>
              <a:rPr lang="ru-RU" sz="20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щоб</a:t>
            </a:r>
            <a:r>
              <a:rPr lang="ru-RU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у </a:t>
            </a:r>
            <a:r>
              <a:rPr lang="ru-RU" sz="20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ньому</a:t>
            </a:r>
            <a:r>
              <a:rPr lang="ru-RU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0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завжди</a:t>
            </a:r>
            <a:r>
              <a:rPr lang="ru-RU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0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було</a:t>
            </a:r>
            <a:r>
              <a:rPr lang="ru-RU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0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багато</a:t>
            </a:r>
            <a:r>
              <a:rPr lang="ru-RU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смачного. </a:t>
            </a:r>
            <a:r>
              <a:rPr lang="ru-RU" sz="20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Ця</a:t>
            </a:r>
            <a:r>
              <a:rPr lang="ru-RU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0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лялечка</a:t>
            </a:r>
            <a:r>
              <a:rPr lang="ru-RU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повинна бути “</a:t>
            </a:r>
            <a:r>
              <a:rPr lang="ru-RU" sz="20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ситою</a:t>
            </a:r>
            <a:r>
              <a:rPr lang="ru-RU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” </a:t>
            </a:r>
            <a:r>
              <a:rPr lang="ru-RU" sz="20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і</a:t>
            </a:r>
            <a:r>
              <a:rPr lang="ru-RU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0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повною</a:t>
            </a:r>
            <a:r>
              <a:rPr lang="ru-RU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, а </a:t>
            </a:r>
            <a:r>
              <a:rPr lang="ru-RU" sz="20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одягати</a:t>
            </a:r>
            <a:r>
              <a:rPr lang="ru-RU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0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її</a:t>
            </a:r>
            <a:r>
              <a:rPr lang="ru-RU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0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потрібно</a:t>
            </a:r>
            <a:r>
              <a:rPr lang="ru-RU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0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якомога</a:t>
            </a:r>
            <a:r>
              <a:rPr lang="ru-RU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0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яскравіше</a:t>
            </a:r>
            <a:r>
              <a:rPr lang="ru-RU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, </a:t>
            </a:r>
            <a:r>
              <a:rPr lang="ru-RU" sz="20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тоді</a:t>
            </a:r>
            <a:r>
              <a:rPr lang="ru-RU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0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успіх</a:t>
            </a:r>
            <a:r>
              <a:rPr lang="ru-RU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0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і</a:t>
            </a:r>
            <a:r>
              <a:rPr lang="ru-RU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достаток </a:t>
            </a:r>
            <a:r>
              <a:rPr lang="ru-RU" sz="20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ніколи</a:t>
            </a:r>
            <a:r>
              <a:rPr lang="ru-RU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не </a:t>
            </a:r>
            <a:r>
              <a:rPr lang="ru-RU" sz="20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покине</a:t>
            </a:r>
            <a:r>
              <a:rPr lang="ru-RU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0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дім</a:t>
            </a:r>
            <a:r>
              <a:rPr lang="ru-RU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. </a:t>
            </a:r>
          </a:p>
          <a:p>
            <a:pPr algn="ctr"/>
            <a:r>
              <a:rPr lang="ru-RU" sz="20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Повіримо</a:t>
            </a:r>
            <a:r>
              <a:rPr lang="ru-RU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, </a:t>
            </a:r>
            <a:r>
              <a:rPr lang="ru-RU" sz="20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що</a:t>
            </a:r>
            <a:r>
              <a:rPr lang="ru-RU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так </a:t>
            </a:r>
            <a:r>
              <a:rPr lang="ru-RU" sz="20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і</a:t>
            </a:r>
            <a:r>
              <a:rPr lang="ru-RU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буде!</a:t>
            </a:r>
            <a:endParaRPr lang="ru-RU" sz="2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F:\ЗАЙЦЕВА Н\РАМКИ\4.jpg"/>
          <p:cNvPicPr/>
          <p:nvPr/>
        </p:nvPicPr>
        <p:blipFill>
          <a:blip r:embed="rId2" cstate="email"/>
          <a:srcRect/>
          <a:stretch>
            <a:fillRect/>
          </a:stretch>
        </p:blipFill>
        <p:spPr bwMode="auto">
          <a:xfrm rot="16200000">
            <a:off x="1142998" y="-1143001"/>
            <a:ext cx="6858000" cy="91440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57158" y="2428868"/>
            <a:ext cx="6143668" cy="3857652"/>
          </a:xfrm>
        </p:spPr>
        <p:txBody>
          <a:bodyPr>
            <a:normAutofit/>
          </a:bodyPr>
          <a:lstStyle/>
          <a:p>
            <a:r>
              <a:rPr lang="uk-UA" sz="7200" b="1" dirty="0" smtClean="0">
                <a:ln>
                  <a:solidFill>
                    <a:srgbClr val="F4701E"/>
                  </a:solidFill>
                </a:ln>
                <a:solidFill>
                  <a:srgbClr val="800000"/>
                </a:solidFill>
              </a:rPr>
              <a:t>ДЯКУЄМО ЗА УВАГУ!</a:t>
            </a:r>
            <a:endParaRPr lang="ru-RU" sz="7200" b="1" dirty="0">
              <a:ln>
                <a:solidFill>
                  <a:srgbClr val="F4701E"/>
                </a:solidFill>
              </a:ln>
              <a:solidFill>
                <a:srgbClr val="800000"/>
              </a:solidFill>
            </a:endParaRPr>
          </a:p>
        </p:txBody>
      </p:sp>
      <p:pic>
        <p:nvPicPr>
          <p:cNvPr id="5" name="Рисунок 4" descr="F:\ЛЯЛЬКА МОТАНКА\CFJG4.jpg"/>
          <p:cNvPicPr/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214282" y="214290"/>
            <a:ext cx="3071802" cy="2714644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7" name="Прямоугольник 6"/>
          <p:cNvSpPr/>
          <p:nvPr/>
        </p:nvSpPr>
        <p:spPr>
          <a:xfrm>
            <a:off x="3214678" y="5534561"/>
            <a:ext cx="378618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600" b="1" i="1" dirty="0" smtClean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ПІДГОТУВАЛА : </a:t>
            </a:r>
            <a:br>
              <a:rPr lang="uk-UA" sz="1600" b="1" i="1" dirty="0" smtClean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uk-UA" sz="1600" b="1" i="1" dirty="0" smtClean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ЗАЙЦЕВА Н.М., </a:t>
            </a:r>
            <a:br>
              <a:rPr lang="uk-UA" sz="1600" b="1" i="1" dirty="0" smtClean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uk-UA" sz="1600" b="1" i="1" dirty="0" smtClean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ВЧИТЕЛЬ ТРУДОВОГО НАВЧАННЯ </a:t>
            </a:r>
            <a:br>
              <a:rPr lang="uk-UA" sz="1600" b="1" i="1" dirty="0" smtClean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uk-UA" sz="1600" b="1" i="1" dirty="0" smtClean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ЩАСЛИВСЬКОЇ ЗШ І-ІІ СТУПЕНІВ,</a:t>
            </a:r>
            <a:r>
              <a:rPr lang="en-US" sz="1600" b="1" i="1" dirty="0" smtClean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1600" b="1" i="1" dirty="0" smtClean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uk-UA" sz="1600" b="1" i="1" dirty="0" smtClean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КЕРІВНИК ТВОРЧОЇ ГРУПИ</a:t>
            </a:r>
            <a:endParaRPr lang="ru-RU" sz="1600" b="1" dirty="0">
              <a:solidFill>
                <a:srgbClr val="A5002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F:\ЗАЙЦЕВА Н\РАМКИ\4.jpg"/>
          <p:cNvPicPr/>
          <p:nvPr/>
        </p:nvPicPr>
        <p:blipFill>
          <a:blip r:embed="rId2" cstate="email"/>
          <a:srcRect/>
          <a:stretch>
            <a:fillRect/>
          </a:stretch>
        </p:blipFill>
        <p:spPr bwMode="auto">
          <a:xfrm rot="16200000">
            <a:off x="1142998" y="-1143001"/>
            <a:ext cx="6858000" cy="91440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4" name="Picture 2" descr="C:\Users\Лариса\Desktop\Матяш - Шарівка\майстер - клас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28596" y="500042"/>
            <a:ext cx="8280774" cy="58549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146" name="Object 2"/>
          <p:cNvGraphicFramePr>
            <a:graphicFrameLocks noChangeAspect="1"/>
          </p:cNvGraphicFramePr>
          <p:nvPr/>
        </p:nvGraphicFramePr>
        <p:xfrm>
          <a:off x="-1058" y="0"/>
          <a:ext cx="9146118" cy="6858000"/>
        </p:xfrm>
        <a:graphic>
          <a:graphicData uri="http://schemas.openxmlformats.org/presentationml/2006/ole">
            <p:oleObj spid="_x0000_s6146" name="Презентация" r:id="rId3" imgW="4568900" imgH="3425883" progId="PowerPoint.Show.12">
              <p:embed/>
            </p:oleObj>
          </a:graphicData>
        </a:graphic>
      </p:graphicFrame>
      <p:pic>
        <p:nvPicPr>
          <p:cNvPr id="4" name="Рисунок 3" descr="F:\ФОТО РМО ЛЯЛЬКА\SAM_1146.JPG"/>
          <p:cNvPicPr/>
          <p:nvPr/>
        </p:nvPicPr>
        <p:blipFill>
          <a:blip r:embed="rId4" cstate="email"/>
          <a:srcRect/>
          <a:stretch>
            <a:fillRect/>
          </a:stretch>
        </p:blipFill>
        <p:spPr bwMode="auto">
          <a:xfrm rot="5400000">
            <a:off x="4964909" y="1464455"/>
            <a:ext cx="4500594" cy="3429024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9" name="Прямоугольник 8"/>
          <p:cNvSpPr/>
          <p:nvPr/>
        </p:nvSpPr>
        <p:spPr>
          <a:xfrm>
            <a:off x="1785918" y="785794"/>
            <a:ext cx="3714776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Народна </a:t>
            </a:r>
            <a:r>
              <a:rPr lang="ru-RU" sz="2000" b="1" dirty="0" err="1" smtClean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іграшка</a:t>
            </a:r>
            <a:endParaRPr lang="ru-RU" sz="2000" b="1" dirty="0" smtClean="0">
              <a:solidFill>
                <a:srgbClr val="A5002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2000" b="1" dirty="0" err="1" smtClean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належить</a:t>
            </a:r>
            <a:r>
              <a:rPr lang="ru-RU" sz="2000" b="1" dirty="0" smtClean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до </a:t>
            </a:r>
            <a:r>
              <a:rPr lang="ru-RU" sz="2000" b="1" dirty="0" err="1" smtClean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унікальних</a:t>
            </a:r>
            <a:r>
              <a:rPr lang="ru-RU" sz="2000" b="1" dirty="0" smtClean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</a:p>
          <a:p>
            <a:pPr algn="ctr"/>
            <a:r>
              <a:rPr lang="ru-RU" sz="2000" b="1" dirty="0" err="1" smtClean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явищ</a:t>
            </a:r>
            <a:r>
              <a:rPr lang="ru-RU" sz="2000" b="1" dirty="0" smtClean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000" b="1" dirty="0" err="1" smtClean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культури</a:t>
            </a:r>
            <a:r>
              <a:rPr lang="ru-RU" sz="2000" b="1" dirty="0" smtClean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. Вона </a:t>
            </a:r>
            <a:r>
              <a:rPr lang="ru-RU" sz="2000" b="1" dirty="0" err="1" smtClean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є</a:t>
            </a:r>
            <a:r>
              <a:rPr lang="ru-RU" sz="2000" b="1" dirty="0" smtClean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предметом </a:t>
            </a:r>
            <a:r>
              <a:rPr lang="ru-RU" sz="2000" b="1" dirty="0" err="1" smtClean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дитячої</a:t>
            </a:r>
            <a:r>
              <a:rPr lang="ru-RU" sz="2000" b="1" dirty="0" smtClean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000" b="1" dirty="0" err="1" smtClean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гри</a:t>
            </a:r>
            <a:r>
              <a:rPr lang="ru-RU" sz="2000" b="1" dirty="0" smtClean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, </a:t>
            </a:r>
            <a:r>
              <a:rPr lang="ru-RU" sz="2000" b="1" dirty="0" err="1" smtClean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засобом</a:t>
            </a:r>
            <a:r>
              <a:rPr lang="ru-RU" sz="2000" b="1" dirty="0" smtClean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000" b="1" dirty="0" err="1" smtClean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виховання</a:t>
            </a:r>
            <a:r>
              <a:rPr lang="ru-RU" sz="2000" b="1" dirty="0" smtClean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та </a:t>
            </a:r>
            <a:r>
              <a:rPr lang="ru-RU" sz="2000" b="1" dirty="0" err="1" smtClean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розвитку</a:t>
            </a:r>
            <a:r>
              <a:rPr lang="ru-RU" sz="2000" b="1" dirty="0" smtClean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000" b="1" dirty="0" err="1" smtClean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дитини</a:t>
            </a:r>
            <a:r>
              <a:rPr lang="ru-RU" sz="2000" b="1" dirty="0" smtClean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, </a:t>
            </a:r>
            <a:r>
              <a:rPr lang="ru-RU" sz="2000" b="1" dirty="0" err="1" smtClean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об’єктом</a:t>
            </a:r>
            <a:r>
              <a:rPr lang="ru-RU" sz="2000" b="1" dirty="0" smtClean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</a:p>
          <a:p>
            <a:pPr algn="ctr"/>
            <a:r>
              <a:rPr lang="ru-RU" sz="2000" b="1" dirty="0" err="1" smtClean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творчості</a:t>
            </a:r>
            <a:r>
              <a:rPr lang="ru-RU" sz="2000" b="1" dirty="0" smtClean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, </a:t>
            </a:r>
            <a:r>
              <a:rPr lang="ru-RU" sz="2000" b="1" dirty="0" err="1" smtClean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реліктом</a:t>
            </a:r>
            <a:r>
              <a:rPr lang="ru-RU" sz="2000" b="1" dirty="0" smtClean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культу, декоративною </a:t>
            </a:r>
            <a:r>
              <a:rPr lang="ru-RU" sz="2000" b="1" dirty="0" err="1" smtClean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оздобою</a:t>
            </a:r>
            <a:r>
              <a:rPr lang="ru-RU" sz="2000" b="1" dirty="0" smtClean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, </a:t>
            </a:r>
            <a:r>
              <a:rPr lang="ru-RU" sz="2000" b="1" dirty="0" err="1" smtClean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сувеніром</a:t>
            </a:r>
            <a:r>
              <a:rPr lang="ru-RU" sz="2000" b="1" dirty="0" smtClean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. </a:t>
            </a:r>
            <a:r>
              <a:rPr lang="ru-RU" sz="2000" b="1" dirty="0" err="1" smtClean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Функціональні</a:t>
            </a:r>
            <a:r>
              <a:rPr lang="ru-RU" sz="2000" b="1" dirty="0" smtClean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000" b="1" dirty="0" err="1" smtClean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відмінності</a:t>
            </a:r>
            <a:r>
              <a:rPr lang="ru-RU" sz="2000" b="1" dirty="0" smtClean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000" b="1" dirty="0" err="1" smtClean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народної</a:t>
            </a:r>
            <a:r>
              <a:rPr lang="ru-RU" sz="2000" b="1" dirty="0" smtClean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000" b="1" dirty="0" err="1" smtClean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іграшки</a:t>
            </a:r>
            <a:r>
              <a:rPr lang="ru-RU" sz="2000" b="1" dirty="0" smtClean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, </a:t>
            </a:r>
            <a:r>
              <a:rPr lang="ru-RU" sz="2000" b="1" dirty="0" err="1" smtClean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тісно</a:t>
            </a:r>
            <a:r>
              <a:rPr lang="ru-RU" sz="2000" b="1" dirty="0" smtClean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000" b="1" dirty="0" err="1" smtClean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переплітаючись</a:t>
            </a:r>
            <a:r>
              <a:rPr lang="ru-RU" sz="2000" b="1" dirty="0" smtClean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, </a:t>
            </a:r>
            <a:r>
              <a:rPr lang="ru-RU" sz="2000" b="1" dirty="0" err="1" smtClean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зумовили</a:t>
            </a:r>
            <a:r>
              <a:rPr lang="ru-RU" sz="2000" b="1" dirty="0" smtClean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</a:p>
          <a:p>
            <a:pPr algn="ctr"/>
            <a:r>
              <a:rPr lang="ru-RU" sz="2000" b="1" dirty="0" err="1" smtClean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її</a:t>
            </a:r>
            <a:r>
              <a:rPr lang="ru-RU" sz="2000" b="1" dirty="0" smtClean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000" b="1" dirty="0" err="1" smtClean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активну</a:t>
            </a:r>
            <a:r>
              <a:rPr lang="ru-RU" sz="2000" b="1" dirty="0" smtClean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роль у </a:t>
            </a:r>
            <a:r>
              <a:rPr lang="ru-RU" sz="2000" b="1" dirty="0" err="1" smtClean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процесі</a:t>
            </a:r>
            <a:r>
              <a:rPr lang="ru-RU" sz="2000" b="1" dirty="0" smtClean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000" b="1" dirty="0" err="1" smtClean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культурної</a:t>
            </a:r>
            <a:r>
              <a:rPr lang="ru-RU" sz="2000" b="1" dirty="0" smtClean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000" b="1" dirty="0" err="1" smtClean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спадкоємності</a:t>
            </a:r>
            <a:r>
              <a:rPr lang="ru-RU" sz="2000" b="1" dirty="0" smtClean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000" b="1" dirty="0" err="1" smtClean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поколінь</a:t>
            </a:r>
            <a:r>
              <a:rPr lang="ru-RU" sz="2000" b="1" dirty="0" smtClean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та </a:t>
            </a:r>
            <a:r>
              <a:rPr lang="ru-RU" sz="2000" b="1" dirty="0" err="1" smtClean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мистецьку</a:t>
            </a:r>
            <a:r>
              <a:rPr lang="ru-RU" sz="2000" b="1" dirty="0" smtClean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000" b="1" dirty="0" err="1" smtClean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своєрідність</a:t>
            </a:r>
            <a:r>
              <a:rPr lang="ru-RU" sz="2000" b="1" dirty="0" smtClean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. </a:t>
            </a:r>
            <a:endParaRPr lang="ru-RU" sz="2000" b="1" dirty="0">
              <a:solidFill>
                <a:srgbClr val="A5002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6147" name="Rectangle 3"/>
          <p:cNvSpPr>
            <a:spLocks noChangeArrowheads="1"/>
          </p:cNvSpPr>
          <p:nvPr/>
        </p:nvSpPr>
        <p:spPr bwMode="auto">
          <a:xfrm>
            <a:off x="5786446" y="5643578"/>
            <a:ext cx="3000396" cy="1000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0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Семенюк В.І.,</a:t>
            </a:r>
            <a:endParaRPr kumimoji="0" lang="uk-UA" sz="20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uk-UA" sz="1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вчитель трудового навчання </a:t>
            </a:r>
            <a:endParaRPr kumimoji="0" lang="uk-UA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uk-UA" sz="16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Шарівського</a:t>
            </a:r>
            <a:r>
              <a:rPr kumimoji="0" lang="uk-UA" sz="1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 НВК</a:t>
            </a:r>
            <a:endParaRPr kumimoji="0" lang="uk-UA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9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Franklin Gothic Book" pitchFamily="34" charset="0"/>
                <a:cs typeface="Arial" pitchFamily="34" charset="0"/>
              </a:rPr>
              <a:t> </a:t>
            </a:r>
            <a:endParaRPr kumimoji="0" lang="uk-UA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122" name="Object 2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p:oleObj spid="_x0000_s5122" name="Презентация" r:id="rId3" imgW="4568900" imgH="3425883" progId="PowerPoint.Show.12">
              <p:embed/>
            </p:oleObj>
          </a:graphicData>
        </a:graphic>
      </p:graphicFrame>
      <p:sp>
        <p:nvSpPr>
          <p:cNvPr id="10" name="Прямоугольник 9"/>
          <p:cNvSpPr/>
          <p:nvPr/>
        </p:nvSpPr>
        <p:spPr>
          <a:xfrm>
            <a:off x="2214546" y="3714752"/>
            <a:ext cx="657228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err="1" smtClean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Які</a:t>
            </a:r>
            <a:r>
              <a:rPr lang="ru-RU" sz="2000" b="1" dirty="0" smtClean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вони </a:t>
            </a:r>
            <a:r>
              <a:rPr lang="ru-RU" sz="2000" b="1" dirty="0" err="1" smtClean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різні</a:t>
            </a:r>
            <a:r>
              <a:rPr lang="ru-RU" sz="2000" b="1" dirty="0" smtClean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000" b="1" dirty="0" err="1" smtClean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ті</a:t>
            </a:r>
            <a:r>
              <a:rPr lang="ru-RU" sz="2000" b="1" dirty="0" smtClean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000" b="1" dirty="0" err="1" smtClean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незабутні</a:t>
            </a:r>
            <a:r>
              <a:rPr lang="ru-RU" sz="2000" b="1" dirty="0" smtClean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000" b="1" dirty="0" err="1" smtClean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іграшки</a:t>
            </a:r>
            <a:r>
              <a:rPr lang="ru-RU" sz="2000" b="1" dirty="0" smtClean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— </a:t>
            </a:r>
            <a:r>
              <a:rPr lang="ru-RU" sz="2000" b="1" dirty="0" err="1" smtClean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з</a:t>
            </a:r>
            <a:r>
              <a:rPr lang="ru-RU" sz="2000" b="1" dirty="0" smtClean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000" b="1" dirty="0" err="1" smtClean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клоччя</a:t>
            </a:r>
            <a:r>
              <a:rPr lang="ru-RU" sz="2000" b="1" dirty="0" smtClean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, </a:t>
            </a:r>
          </a:p>
          <a:p>
            <a:pPr algn="ctr"/>
            <a:r>
              <a:rPr lang="ru-RU" sz="2000" b="1" dirty="0" err="1" smtClean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паперу</a:t>
            </a:r>
            <a:r>
              <a:rPr lang="ru-RU" sz="2000" b="1" dirty="0" smtClean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, </a:t>
            </a:r>
            <a:r>
              <a:rPr lang="ru-RU" sz="2000" b="1" dirty="0" err="1" smtClean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різних</a:t>
            </a:r>
            <a:r>
              <a:rPr lang="ru-RU" sz="2000" b="1" dirty="0" smtClean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000" b="1" dirty="0" err="1" smtClean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клаптиків</a:t>
            </a:r>
            <a:r>
              <a:rPr lang="ru-RU" sz="2000" b="1" dirty="0" smtClean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000" b="1" dirty="0" err="1" smtClean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тканини</a:t>
            </a:r>
            <a:r>
              <a:rPr lang="ru-RU" sz="2000" b="1" dirty="0" smtClean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000" b="1" dirty="0" err="1" smtClean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тощо</a:t>
            </a:r>
            <a:r>
              <a:rPr lang="ru-RU" sz="2000" b="1" dirty="0" smtClean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. Особливо </a:t>
            </a:r>
          </a:p>
          <a:p>
            <a:pPr algn="ctr"/>
            <a:r>
              <a:rPr lang="ru-RU" sz="2000" b="1" dirty="0" err="1" smtClean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цінна</a:t>
            </a:r>
            <a:r>
              <a:rPr lang="ru-RU" sz="2000" b="1" dirty="0" smtClean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— </a:t>
            </a:r>
            <a:r>
              <a:rPr lang="ru-RU" sz="2000" b="1" dirty="0" err="1" smtClean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лялька-зернівка</a:t>
            </a:r>
            <a:r>
              <a:rPr lang="ru-RU" sz="2000" b="1" dirty="0" smtClean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, яку </a:t>
            </a:r>
            <a:r>
              <a:rPr lang="ru-RU" sz="2000" b="1" dirty="0" err="1" smtClean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добрі</a:t>
            </a:r>
            <a:r>
              <a:rPr lang="ru-RU" sz="2000" b="1" dirty="0" smtClean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руки </a:t>
            </a:r>
            <a:r>
              <a:rPr lang="ru-RU" sz="2000" b="1" dirty="0" err="1" smtClean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мами</a:t>
            </a:r>
            <a:r>
              <a:rPr lang="ru-RU" sz="2000" b="1" dirty="0" smtClean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000" b="1" dirty="0" err="1" smtClean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наповнили</a:t>
            </a:r>
            <a:r>
              <a:rPr lang="ru-RU" sz="2000" b="1" dirty="0" smtClean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житом-пшеницею. Дитя </a:t>
            </a:r>
            <a:r>
              <a:rPr lang="ru-RU" sz="2000" b="1" dirty="0" err="1" smtClean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обіймало</a:t>
            </a:r>
            <a:r>
              <a:rPr lang="ru-RU" sz="2000" b="1" dirty="0" smtClean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ту </a:t>
            </a:r>
            <a:r>
              <a:rPr lang="ru-RU" sz="2000" b="1" dirty="0" err="1" smtClean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іграшкову</a:t>
            </a:r>
            <a:r>
              <a:rPr lang="ru-RU" sz="2000" b="1" dirty="0" smtClean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подружку </a:t>
            </a:r>
            <a:r>
              <a:rPr lang="ru-RU" sz="2000" b="1" dirty="0" err="1" smtClean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незграбними</a:t>
            </a:r>
            <a:r>
              <a:rPr lang="ru-RU" sz="2000" b="1" dirty="0" smtClean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000" b="1" dirty="0" err="1" smtClean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ще</a:t>
            </a:r>
            <a:r>
              <a:rPr lang="ru-RU" sz="2000" b="1" dirty="0" smtClean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пальчиками, </a:t>
            </a:r>
            <a:r>
              <a:rPr lang="ru-RU" sz="2000" b="1" dirty="0" err="1" smtClean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і</a:t>
            </a:r>
            <a:r>
              <a:rPr lang="ru-RU" sz="2000" b="1" dirty="0" smtClean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000" b="1" dirty="0" err="1" smtClean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рученята</a:t>
            </a:r>
            <a:r>
              <a:rPr lang="ru-RU" sz="2000" b="1" dirty="0" smtClean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ставали </a:t>
            </a:r>
            <a:r>
              <a:rPr lang="ru-RU" sz="2000" b="1" dirty="0" err="1" smtClean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вправнішими</a:t>
            </a:r>
            <a:r>
              <a:rPr lang="ru-RU" sz="2000" b="1" dirty="0" smtClean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, </a:t>
            </a:r>
            <a:r>
              <a:rPr lang="ru-RU" sz="2000" b="1" dirty="0" err="1" smtClean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здоровішими</a:t>
            </a:r>
            <a:r>
              <a:rPr lang="ru-RU" sz="2000" b="1" dirty="0" smtClean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,  </a:t>
            </a:r>
            <a:r>
              <a:rPr lang="ru-RU" sz="2000" b="1" dirty="0" err="1" smtClean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дужчими</a:t>
            </a:r>
            <a:r>
              <a:rPr lang="ru-RU" sz="2000" b="1" dirty="0" smtClean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. </a:t>
            </a:r>
            <a:r>
              <a:rPr lang="ru-RU" sz="2000" b="1" dirty="0" err="1" smtClean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Кріпла</a:t>
            </a:r>
            <a:r>
              <a:rPr lang="ru-RU" sz="2000" b="1" dirty="0" smtClean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000" b="1" dirty="0" err="1" smtClean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від</a:t>
            </a:r>
            <a:r>
              <a:rPr lang="ru-RU" sz="2000" b="1" dirty="0" smtClean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000" b="1" dirty="0" err="1" smtClean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цього</a:t>
            </a:r>
            <a:r>
              <a:rPr lang="ru-RU" sz="2000" b="1" dirty="0" smtClean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000" b="1" dirty="0" err="1" smtClean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навіть</a:t>
            </a:r>
            <a:r>
              <a:rPr lang="ru-RU" sz="2000" b="1" dirty="0" smtClean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000" b="1" dirty="0" err="1" smtClean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нервова</a:t>
            </a:r>
            <a:r>
              <a:rPr lang="ru-RU" sz="2000" b="1" dirty="0" smtClean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система  </a:t>
            </a:r>
            <a:r>
              <a:rPr lang="ru-RU" sz="2000" b="1" dirty="0" err="1" smtClean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малечі</a:t>
            </a:r>
            <a:r>
              <a:rPr lang="ru-RU" sz="2000" b="1" dirty="0" smtClean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, </a:t>
            </a:r>
            <a:r>
              <a:rPr lang="ru-RU" sz="2000" b="1" dirty="0" err="1" smtClean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буяла</a:t>
            </a:r>
            <a:r>
              <a:rPr lang="ru-RU" sz="2000" b="1" dirty="0" smtClean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000" b="1" dirty="0" err="1" smtClean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фантазія</a:t>
            </a:r>
            <a:r>
              <a:rPr lang="ru-RU" sz="2000" b="1" dirty="0" smtClean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, </a:t>
            </a:r>
            <a:r>
              <a:rPr lang="ru-RU" sz="2000" b="1" dirty="0" err="1" smtClean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розвивалося</a:t>
            </a:r>
            <a:r>
              <a:rPr lang="ru-RU" sz="2000" b="1" dirty="0" smtClean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000" b="1" dirty="0" err="1" smtClean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мислення</a:t>
            </a:r>
            <a:r>
              <a:rPr lang="ru-RU" sz="2000" b="1" dirty="0" smtClean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, </a:t>
            </a:r>
            <a:r>
              <a:rPr lang="ru-RU" sz="2000" b="1" dirty="0" err="1" smtClean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уміння</a:t>
            </a:r>
            <a:r>
              <a:rPr lang="ru-RU" sz="2000" b="1" dirty="0" smtClean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000" b="1" dirty="0" err="1" smtClean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доглядати</a:t>
            </a:r>
            <a:r>
              <a:rPr lang="ru-RU" sz="2000" b="1" dirty="0" smtClean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за </a:t>
            </a:r>
            <a:r>
              <a:rPr lang="ru-RU" sz="2000" b="1" dirty="0" err="1" smtClean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кимось</a:t>
            </a:r>
            <a:r>
              <a:rPr lang="ru-RU" sz="2000" b="1" dirty="0" smtClean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. </a:t>
            </a:r>
            <a:endParaRPr lang="ru-RU" sz="2000" b="1" dirty="0">
              <a:solidFill>
                <a:srgbClr val="A5002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Рисунок 11" descr="F:\ФОТО РМО ЛЯЛЬКА\SAM_1149.JPG"/>
          <p:cNvPicPr/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3286116" y="214290"/>
            <a:ext cx="4429156" cy="3429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122" name="Object 2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p:oleObj spid="_x0000_s44034" name="Презентация" r:id="rId3" imgW="4568900" imgH="3425883" progId="PowerPoint.Show.12">
              <p:embed/>
            </p:oleObj>
          </a:graphicData>
        </a:graphic>
      </p:graphicFrame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143108" y="274638"/>
            <a:ext cx="6543692" cy="1143000"/>
          </a:xfrm>
        </p:spPr>
        <p:txBody>
          <a:bodyPr>
            <a:normAutofit fontScale="90000"/>
          </a:bodyPr>
          <a:lstStyle/>
          <a:p>
            <a:r>
              <a:rPr lang="uk-UA" sz="2800" b="1" dirty="0" smtClean="0">
                <a:ln>
                  <a:solidFill>
                    <a:srgbClr val="800000"/>
                  </a:solidFill>
                </a:ln>
                <a:solidFill>
                  <a:srgbClr val="800000"/>
                </a:solidFill>
              </a:rPr>
              <a:t>МАЙСТЕР – КЛАС  </a:t>
            </a:r>
            <a:r>
              <a:rPr lang="uk-UA" sz="2800" b="1" dirty="0" smtClean="0">
                <a:ln>
                  <a:solidFill>
                    <a:srgbClr val="800000"/>
                  </a:solidFill>
                </a:ln>
                <a:solidFill>
                  <a:srgbClr val="F4701E"/>
                </a:solidFill>
              </a:rPr>
              <a:t/>
            </a:r>
            <a:br>
              <a:rPr lang="uk-UA" sz="2800" b="1" dirty="0" smtClean="0">
                <a:ln>
                  <a:solidFill>
                    <a:srgbClr val="800000"/>
                  </a:solidFill>
                </a:ln>
                <a:solidFill>
                  <a:srgbClr val="F4701E"/>
                </a:solidFill>
              </a:rPr>
            </a:br>
            <a:r>
              <a:rPr lang="uk-UA" sz="2800" b="1" dirty="0" smtClean="0">
                <a:ln>
                  <a:solidFill>
                    <a:srgbClr val="800000"/>
                  </a:solidFill>
                </a:ln>
                <a:solidFill>
                  <a:srgbClr val="F4701E"/>
                </a:solidFill>
              </a:rPr>
              <a:t> “ВИГОТОВЛЕННЯ ЛЯЛЬКИ – ОБЕРЕГА </a:t>
            </a:r>
            <a:r>
              <a:rPr lang="uk-UA" sz="2800" b="1" dirty="0" err="1" smtClean="0">
                <a:ln>
                  <a:solidFill>
                    <a:srgbClr val="800000"/>
                  </a:solidFill>
                </a:ln>
                <a:solidFill>
                  <a:srgbClr val="F4701E"/>
                </a:solidFill>
              </a:rPr>
              <a:t>“ЗЕРНіВКА”</a:t>
            </a:r>
            <a:r>
              <a:rPr lang="uk-UA" sz="2800" b="1" dirty="0" smtClean="0">
                <a:ln>
                  <a:solidFill>
                    <a:srgbClr val="800000"/>
                  </a:solidFill>
                </a:ln>
                <a:solidFill>
                  <a:srgbClr val="F4701E"/>
                </a:solidFill>
              </a:rPr>
              <a:t> </a:t>
            </a:r>
            <a:endParaRPr lang="ru-RU" sz="2800" b="1" dirty="0">
              <a:ln>
                <a:solidFill>
                  <a:srgbClr val="800000"/>
                </a:solidFill>
              </a:ln>
              <a:solidFill>
                <a:srgbClr val="F4701E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428860" y="5572140"/>
            <a:ext cx="585791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dirty="0" smtClean="0"/>
              <a:t> </a:t>
            </a:r>
            <a:r>
              <a:rPr lang="uk-UA" sz="2000" b="1" dirty="0" smtClean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Приступимо до роботи з чистим серцем, ясним розумом, щирими помислами </a:t>
            </a:r>
            <a:endParaRPr lang="ru-RU" sz="2000" b="1" dirty="0">
              <a:solidFill>
                <a:srgbClr val="A5002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Рисунок 6" descr="F:\ФОТО РМО ЛЯЛЬКА\SAM_1147.JPG"/>
          <p:cNvPicPr/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2928926" y="1785926"/>
            <a:ext cx="4786346" cy="3429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290" name="Object 2"/>
          <p:cNvGraphicFramePr>
            <a:graphicFrameLocks noChangeAspect="1"/>
          </p:cNvGraphicFramePr>
          <p:nvPr/>
        </p:nvGraphicFramePr>
        <p:xfrm>
          <a:off x="0" y="794"/>
          <a:ext cx="9145059" cy="6857206"/>
        </p:xfrm>
        <a:graphic>
          <a:graphicData uri="http://schemas.openxmlformats.org/presentationml/2006/ole">
            <p:oleObj spid="_x0000_s12290" name="Презентация" r:id="rId3" imgW="4568900" imgH="3425883" progId="PowerPoint.Show.12">
              <p:embed/>
            </p:oleObj>
          </a:graphicData>
        </a:graphic>
      </p:graphicFrame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000232" y="274638"/>
            <a:ext cx="6215106" cy="1143000"/>
          </a:xfrm>
        </p:spPr>
        <p:txBody>
          <a:bodyPr>
            <a:normAutofit/>
          </a:bodyPr>
          <a:lstStyle/>
          <a:p>
            <a:r>
              <a:rPr lang="uk-UA" sz="2800" b="1" dirty="0" smtClean="0">
                <a:ln>
                  <a:solidFill>
                    <a:srgbClr val="800000"/>
                  </a:solidFill>
                </a:ln>
                <a:solidFill>
                  <a:srgbClr val="F4701E"/>
                </a:solidFill>
              </a:rPr>
              <a:t>ЗРОБИМО ЛАДНЕНЬКО, ВИЙДЕ В НАС ГАРНЕНЬКО… </a:t>
            </a:r>
            <a:endParaRPr lang="ru-RU" sz="2800" b="1" dirty="0">
              <a:ln>
                <a:solidFill>
                  <a:srgbClr val="800000"/>
                </a:solidFill>
              </a:ln>
              <a:solidFill>
                <a:srgbClr val="F4701E"/>
              </a:solidFill>
            </a:endParaRPr>
          </a:p>
        </p:txBody>
      </p:sp>
      <p:pic>
        <p:nvPicPr>
          <p:cNvPr id="5" name="Рисунок 4" descr="F:\ФОТО РМО ЛЯЛЬКА\SAM_1132.JPG"/>
          <p:cNvPicPr/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5214942" y="3214686"/>
            <a:ext cx="3571900" cy="26936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1785918" y="6000768"/>
            <a:ext cx="671517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5715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Ляльки цікаві всім і завжди, вони зближують всі віки і національності</a:t>
            </a:r>
            <a:endParaRPr kumimoji="0" lang="uk-UA" sz="2000" b="1" i="0" u="none" strike="noStrike" cap="none" normalizeH="0" baseline="0" dirty="0" smtClean="0">
              <a:ln>
                <a:noFill/>
              </a:ln>
              <a:solidFill>
                <a:srgbClr val="A5002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Рисунок 3" descr="F:\ФОТО РМО ЛЯЛЬКА\SAM_1129.JPG"/>
          <p:cNvPicPr/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1928794" y="1500174"/>
            <a:ext cx="3571900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70" name="Object 2"/>
          <p:cNvGraphicFramePr>
            <a:graphicFrameLocks noChangeAspect="1"/>
          </p:cNvGraphicFramePr>
          <p:nvPr/>
        </p:nvGraphicFramePr>
        <p:xfrm>
          <a:off x="-1058" y="0"/>
          <a:ext cx="9146118" cy="6858000"/>
        </p:xfrm>
        <a:graphic>
          <a:graphicData uri="http://schemas.openxmlformats.org/presentationml/2006/ole">
            <p:oleObj spid="_x0000_s7170" name="Презентация" r:id="rId3" imgW="4568900" imgH="3425883" progId="PowerPoint.Show.12">
              <p:embed/>
            </p:oleObj>
          </a:graphicData>
        </a:graphic>
      </p:graphicFrame>
      <p:pic>
        <p:nvPicPr>
          <p:cNvPr id="4" name="Рисунок 3" descr="F:\ФОТО РМО ЛЯЛЬКА\SAM_1140.JPG"/>
          <p:cNvPicPr/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1785918" y="1357298"/>
            <a:ext cx="3857652" cy="307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5" name="Заголовок 2"/>
          <p:cNvSpPr txBox="1">
            <a:spLocks/>
          </p:cNvSpPr>
          <p:nvPr/>
        </p:nvSpPr>
        <p:spPr>
          <a:xfrm>
            <a:off x="1714480" y="0"/>
            <a:ext cx="7072362" cy="17859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3100" b="1" i="0" u="none" strike="noStrike" kern="1200" cap="none" spc="0" normalizeH="0" baseline="0" noProof="0" dirty="0" smtClean="0">
                <a:ln>
                  <a:solidFill>
                    <a:srgbClr val="800000"/>
                  </a:solidFill>
                </a:ln>
                <a:solidFill>
                  <a:srgbClr val="F4701E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ЯКЩО ВИ ВОЛОДІЄТЕ ЗНАННЯМ, ДАЙТЕ ІНШИМ ЗАПАЛИТИ ВІД НЬОГО СВОЇ СВІТИЛЬНИКИ</a:t>
            </a:r>
            <a:r>
              <a:rPr kumimoji="0" lang="ru-RU" sz="2200" b="0" i="0" u="none" strike="noStrike" kern="1200" cap="none" spc="0" normalizeH="0" baseline="0" noProof="0" dirty="0" smtClean="0">
                <a:ln>
                  <a:solidFill>
                    <a:srgbClr val="800000"/>
                  </a:solidFill>
                </a:ln>
                <a:solidFill>
                  <a:srgbClr val="F4701E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2200" b="0" i="0" u="none" strike="noStrike" kern="1200" cap="none" spc="0" normalizeH="0" baseline="0" noProof="0" dirty="0" smtClean="0">
                <a:ln>
                  <a:solidFill>
                    <a:srgbClr val="800000"/>
                  </a:solidFill>
                </a:ln>
                <a:solidFill>
                  <a:srgbClr val="F4701E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200" b="1" i="0" u="none" strike="noStrike" kern="1200" cap="none" spc="0" normalizeH="0" baseline="0" noProof="0" dirty="0" smtClean="0">
                <a:ln>
                  <a:solidFill>
                    <a:srgbClr val="800000"/>
                  </a:solidFill>
                </a:ln>
                <a:solidFill>
                  <a:srgbClr val="F4701E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                                                                 Т. ФУЛПЕР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ru-RU" sz="2800" b="1" i="0" u="none" strike="noStrike" kern="1200" cap="none" spc="0" normalizeH="0" baseline="0" noProof="0" dirty="0">
              <a:ln>
                <a:solidFill>
                  <a:srgbClr val="800000"/>
                </a:solidFill>
              </a:ln>
              <a:solidFill>
                <a:srgbClr val="F4701E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2071670" y="6215082"/>
            <a:ext cx="607223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5715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Вироблення методичних рекомендацій</a:t>
            </a:r>
            <a:endParaRPr kumimoji="0" lang="uk-UA" sz="2000" b="1" i="0" u="none" strike="noStrike" cap="none" normalizeH="0" baseline="0" dirty="0" smtClean="0">
              <a:ln>
                <a:noFill/>
              </a:ln>
              <a:solidFill>
                <a:srgbClr val="A5002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Рисунок 6" descr="F:\ФОТО РМО ЛЯЛЬКА\SAM_1136.JPG"/>
          <p:cNvPicPr/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5000628" y="3000372"/>
            <a:ext cx="3857652" cy="307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0" y="794"/>
          <a:ext cx="9145059" cy="6857206"/>
        </p:xfrm>
        <a:graphic>
          <a:graphicData uri="http://schemas.openxmlformats.org/presentationml/2006/ole">
            <p:oleObj spid="_x0000_s2050" name="Презентация" r:id="rId3" imgW="4568900" imgH="3425883" progId="PowerPoint.Show.12">
              <p:embed/>
            </p:oleObj>
          </a:graphicData>
        </a:graphic>
      </p:graphicFrame>
      <p:sp>
        <p:nvSpPr>
          <p:cNvPr id="2051" name="Rectangle 3"/>
          <p:cNvSpPr>
            <a:spLocks noChangeArrowheads="1"/>
          </p:cNvSpPr>
          <p:nvPr/>
        </p:nvSpPr>
        <p:spPr bwMode="auto">
          <a:xfrm>
            <a:off x="4714876" y="0"/>
            <a:ext cx="4214842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82550" algn="l"/>
              </a:tabLst>
            </a:pPr>
            <a:r>
              <a:rPr kumimoji="0" lang="uk-UA" sz="2000" b="1" i="1" u="none" strike="noStrike" cap="none" normalizeH="0" baseline="0" dirty="0" smtClean="0">
                <a:ln>
                  <a:noFill/>
                </a:ln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uk-UA" sz="3200" b="1" i="1" u="none" strike="noStrike" cap="none" normalizeH="0" baseline="0" dirty="0" smtClean="0">
                <a:ln>
                  <a:noFill/>
                </a:ln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ea typeface="Times New Roman" pitchFamily="18" charset="0"/>
                <a:cs typeface="Arial" pitchFamily="34" charset="0"/>
              </a:rPr>
              <a:t>Моя </a:t>
            </a:r>
            <a:r>
              <a:rPr kumimoji="0" lang="uk-UA" sz="3200" b="1" i="1" u="none" strike="noStrike" cap="none" normalizeH="0" baseline="0" dirty="0" err="1" smtClean="0">
                <a:ln>
                  <a:noFill/>
                </a:ln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ea typeface="Times New Roman" pitchFamily="18" charset="0"/>
                <a:cs typeface="Arial" pitchFamily="34" charset="0"/>
              </a:rPr>
              <a:t>лялька-мотанка</a:t>
            </a:r>
            <a:endParaRPr kumimoji="0" lang="ru-RU" sz="3200" b="1" i="1" u="none" strike="noStrike" cap="none" normalizeH="0" baseline="0" dirty="0" smtClean="0">
              <a:ln>
                <a:noFill/>
              </a:ln>
              <a:solidFill>
                <a:srgbClr val="A5002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3200" b="1" i="1" u="none" strike="noStrike" cap="none" normalizeH="0" baseline="0" dirty="0" smtClean="0">
                <a:ln>
                  <a:noFill/>
                </a:ln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ea typeface="Times New Roman" pitchFamily="18" charset="0"/>
                <a:cs typeface="Arial" pitchFamily="34" charset="0"/>
              </a:rPr>
              <a:t> Ниточкою змотана, </a:t>
            </a:r>
            <a:endParaRPr kumimoji="0" lang="ru-RU" sz="3200" b="1" i="1" u="none" strike="noStrike" cap="none" normalizeH="0" baseline="0" dirty="0" smtClean="0">
              <a:ln>
                <a:noFill/>
              </a:ln>
              <a:solidFill>
                <a:srgbClr val="A5002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3200" b="1" i="1" u="none" strike="noStrike" cap="none" normalizeH="0" baseline="0" dirty="0" smtClean="0">
                <a:ln>
                  <a:noFill/>
                </a:ln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ea typeface="Times New Roman" pitchFamily="18" charset="0"/>
                <a:cs typeface="Arial" pitchFamily="34" charset="0"/>
              </a:rPr>
              <a:t> Оберіг мій на землі,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3200" b="1" i="1" u="none" strike="noStrike" cap="none" normalizeH="0" baseline="0" dirty="0" smtClean="0">
                <a:ln>
                  <a:noFill/>
                </a:ln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ea typeface="Times New Roman" pitchFamily="18" charset="0"/>
                <a:cs typeface="Arial" pitchFamily="34" charset="0"/>
              </a:rPr>
              <a:t> Талісман мені в житті</a:t>
            </a:r>
            <a:r>
              <a:rPr kumimoji="0" lang="ru-RU" sz="3200" b="1" i="1" u="none" strike="noStrike" cap="none" normalizeH="0" baseline="0" dirty="0" smtClean="0">
                <a:ln>
                  <a:noFill/>
                </a:ln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Arial" pitchFamily="34" charset="0"/>
              </a:rPr>
              <a:t> </a:t>
            </a:r>
          </a:p>
        </p:txBody>
      </p:sp>
      <p:pic>
        <p:nvPicPr>
          <p:cNvPr id="5" name="Рисунок 4" descr="F:\ФОТО РМО ЛЯЛЬКА\SAM_1164.JPG"/>
          <p:cNvPicPr/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4929190" y="3786190"/>
            <a:ext cx="3789801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4" name="Рисунок 3" descr="F:\ФОТО РМО ЛЯЛЬКА\SAM_1160.JPG"/>
          <p:cNvPicPr/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1785918" y="2000240"/>
            <a:ext cx="3643338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4818" name="Object 2"/>
          <p:cNvGraphicFramePr>
            <a:graphicFrameLocks noChangeAspect="1"/>
          </p:cNvGraphicFramePr>
          <p:nvPr/>
        </p:nvGraphicFramePr>
        <p:xfrm>
          <a:off x="0" y="794"/>
          <a:ext cx="9144000" cy="6856412"/>
        </p:xfrm>
        <a:graphic>
          <a:graphicData uri="http://schemas.openxmlformats.org/presentationml/2006/ole">
            <p:oleObj spid="_x0000_s51202" name="Презентация" r:id="rId3" imgW="4568900" imgH="3425883" progId="PowerPoint.Show.12">
              <p:embed/>
            </p:oleObj>
          </a:graphicData>
        </a:graphic>
      </p:graphicFrame>
      <p:pic>
        <p:nvPicPr>
          <p:cNvPr id="4" name="Рисунок 3" descr="F:\ФОТО РМО ЛЯЛЬКА\SAM_1158.JPG"/>
          <p:cNvPicPr/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2500298" y="500042"/>
            <a:ext cx="5643602" cy="4286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41987" name="Rectangle 3"/>
          <p:cNvSpPr>
            <a:spLocks noChangeArrowheads="1"/>
          </p:cNvSpPr>
          <p:nvPr/>
        </p:nvSpPr>
        <p:spPr bwMode="auto">
          <a:xfrm>
            <a:off x="2000232" y="5000636"/>
            <a:ext cx="3357586" cy="16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Тож до рук її візьміть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A5002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І до серця пригорніть. 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A5002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Лялька пращурів забута 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A5002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Нам дорога у майбутнє!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A5002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5715008" y="5000636"/>
            <a:ext cx="321471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Хай вона оберігає,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A5002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Душу й серце зігріває.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A5002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І на долю, й на добро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A5002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Щоб усе у вас було!</a:t>
            </a:r>
            <a:endParaRPr kumimoji="0" lang="uk-UA" sz="2000" b="1" i="0" u="none" strike="noStrike" cap="none" normalizeH="0" baseline="0" dirty="0" smtClean="0">
              <a:ln>
                <a:noFill/>
              </a:ln>
              <a:solidFill>
                <a:srgbClr val="A5002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558</TotalTime>
  <Words>310</Words>
  <Application>Microsoft Office PowerPoint</Application>
  <PresentationFormat>Экран (4:3)</PresentationFormat>
  <Paragraphs>38</Paragraphs>
  <Slides>11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3" baseType="lpstr">
      <vt:lpstr>Тема Office</vt:lpstr>
      <vt:lpstr>Презентация</vt:lpstr>
      <vt:lpstr>ФОТО-ЗВІТ ЗАСІДАННЯ ТВОРЧОЇ ГРУПИ ВЧИТЕЛІВ ТРУДОВОГО НАВЧАННЯ</vt:lpstr>
      <vt:lpstr>Слайд 2</vt:lpstr>
      <vt:lpstr>Слайд 3</vt:lpstr>
      <vt:lpstr>Слайд 4</vt:lpstr>
      <vt:lpstr>МАЙСТЕР – КЛАС    “ВИГОТОВЛЕННЯ ЛЯЛЬКИ – ОБЕРЕГА “ЗЕРНіВКА” </vt:lpstr>
      <vt:lpstr>ЗРОБИМО ЛАДНЕНЬКО, ВИЙДЕ В НАС ГАРНЕНЬКО… </vt:lpstr>
      <vt:lpstr>Слайд 7</vt:lpstr>
      <vt:lpstr>Слайд 8</vt:lpstr>
      <vt:lpstr>Слайд 9</vt:lpstr>
      <vt:lpstr>Слайд 10</vt:lpstr>
      <vt:lpstr>ДЯКУЄМО ЗА УВАГУ!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Лариса</cp:lastModifiedBy>
  <cp:revision>63</cp:revision>
  <dcterms:created xsi:type="dcterms:W3CDTF">2002-12-31T22:17:00Z</dcterms:created>
  <dcterms:modified xsi:type="dcterms:W3CDTF">2015-04-14T07:46:27Z</dcterms:modified>
</cp:coreProperties>
</file>